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34" autoAdjust="0"/>
    <p:restoredTop sz="93788" autoAdjust="0"/>
  </p:normalViewPr>
  <p:slideViewPr>
    <p:cSldViewPr snapToGrid="0">
      <p:cViewPr varScale="1">
        <p:scale>
          <a:sx n="108" d="100"/>
          <a:sy n="108" d="100"/>
        </p:scale>
        <p:origin x="13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6A5E7-CCFB-47E8-95CF-8EA71760A5EC}" type="datetimeFigureOut">
              <a:rPr lang="zh-HK" altLang="en-US" smtClean="0"/>
              <a:t>24/2/2020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50905-932F-4C8C-8F85-5C00B6FB52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999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550905-932F-4C8C-8F85-5C00B6FB5211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74230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550905-932F-4C8C-8F85-5C00B6FB5211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8483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50905-932F-4C8C-8F85-5C00B6FB5211}" type="slidenum">
              <a:rPr lang="zh-HK" altLang="en-US" smtClean="0"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60563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altLang="zh-HK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B4D2BC8-A24E-4DCD-B196-96909733479F}" type="datetimeFigureOut">
              <a:rPr lang="zh-HK" altLang="en-US" smtClean="0"/>
              <a:t>24/2/2020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B84FA07-CBEB-4239-B6BA-AE97833BF6C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7505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2BC8-A24E-4DCD-B196-96909733479F}" type="datetimeFigureOut">
              <a:rPr lang="zh-HK" altLang="en-US" smtClean="0"/>
              <a:t>24/2/2020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FA07-CBEB-4239-B6BA-AE97833BF6C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09818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2BC8-A24E-4DCD-B196-96909733479F}" type="datetimeFigureOut">
              <a:rPr lang="zh-HK" altLang="en-US" smtClean="0"/>
              <a:t>24/2/2020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FA07-CBEB-4239-B6BA-AE97833BF6C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7189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2BC8-A24E-4DCD-B196-96909733479F}" type="datetimeFigureOut">
              <a:rPr lang="zh-HK" altLang="en-US" smtClean="0"/>
              <a:t>24/2/2020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FA07-CBEB-4239-B6BA-AE97833BF6C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04546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B4D2BC8-A24E-4DCD-B196-96909733479F}" type="datetimeFigureOut">
              <a:rPr lang="zh-HK" altLang="en-US" smtClean="0"/>
              <a:t>24/2/2020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B84FA07-CBEB-4239-B6BA-AE97833BF6C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732590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2BC8-A24E-4DCD-B196-96909733479F}" type="datetimeFigureOut">
              <a:rPr lang="zh-HK" altLang="en-US" smtClean="0"/>
              <a:t>24/2/2020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FA07-CBEB-4239-B6BA-AE97833BF6C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694449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2BC8-A24E-4DCD-B196-96909733479F}" type="datetimeFigureOut">
              <a:rPr lang="zh-HK" altLang="en-US" smtClean="0"/>
              <a:t>24/2/2020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FA07-CBEB-4239-B6BA-AE97833BF6C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630750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2BC8-A24E-4DCD-B196-96909733479F}" type="datetimeFigureOut">
              <a:rPr lang="zh-HK" altLang="en-US" smtClean="0"/>
              <a:t>24/2/2020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FA07-CBEB-4239-B6BA-AE97833BF6C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6796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2BC8-A24E-4DCD-B196-96909733479F}" type="datetimeFigureOut">
              <a:rPr lang="zh-HK" altLang="en-US" smtClean="0"/>
              <a:t>24/2/2020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FA07-CBEB-4239-B6BA-AE97833BF6C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43350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8B4D2BC8-A24E-4DCD-B196-96909733479F}" type="datetimeFigureOut">
              <a:rPr lang="zh-HK" altLang="en-US" smtClean="0"/>
              <a:t>24/2/2020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CB84FA07-CBEB-4239-B6BA-AE97833BF6C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231130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zh-HK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8B4D2BC8-A24E-4DCD-B196-96909733479F}" type="datetimeFigureOut">
              <a:rPr lang="zh-HK" altLang="en-US" smtClean="0"/>
              <a:t>24/2/2020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CB84FA07-CBEB-4239-B6BA-AE97833BF6C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5402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4D2BC8-A24E-4DCD-B196-96909733479F}" type="datetimeFigureOut">
              <a:rPr lang="zh-HK" altLang="en-US" smtClean="0"/>
              <a:t>24/2/2020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B84FA07-CBEB-4239-B6BA-AE97833BF6C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47602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8" pos="594" userDrawn="1">
          <p15:clr>
            <a:srgbClr val="F26B43"/>
          </p15:clr>
        </p15:guide>
        <p15:guide id="9" pos="5400" userDrawn="1">
          <p15:clr>
            <a:srgbClr val="F26B43"/>
          </p15:clr>
        </p15:guide>
        <p15:guide id="10" orient="horz" pos="4008" userDrawn="1">
          <p15:clr>
            <a:srgbClr val="F26B43"/>
          </p15:clr>
        </p15:guide>
        <p15:guide id="11" orient="horz" pos="1440" userDrawn="1">
          <p15:clr>
            <a:srgbClr val="F26B43"/>
          </p15:clr>
        </p15:guide>
        <p15:guide id="12" orient="horz" pos="3720" userDrawn="1">
          <p15:clr>
            <a:srgbClr val="F26B43"/>
          </p15:clr>
        </p15:guide>
        <p15:guide id="13" orient="horz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p.gov.hk/tc/index.html" TargetMode="External"/><Relationship Id="rId2" Type="http://schemas.openxmlformats.org/officeDocument/2006/relationships/hyperlink" Target="http://www.gov.hk/tc/residents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5" Type="http://schemas.openxmlformats.org/officeDocument/2006/relationships/image" Target="../media/image13.png"/><Relationship Id="rId4" Type="http://schemas.openxmlformats.org/officeDocument/2006/relationships/hyperlink" Target="http://www.censtatd.gov.hk/home/index_tc.jsp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svg"/><Relationship Id="rId7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svg"/><Relationship Id="rId5" Type="http://schemas.openxmlformats.org/officeDocument/2006/relationships/image" Target="../media/image16.png"/><Relationship Id="rId4" Type="http://schemas.openxmlformats.org/officeDocument/2006/relationships/image" Target="../media/image21.sv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1.svg"/><Relationship Id="rId7" Type="http://schemas.openxmlformats.org/officeDocument/2006/relationships/image" Target="../media/image18.png"/><Relationship Id="rId12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svg"/><Relationship Id="rId11" Type="http://schemas.openxmlformats.org/officeDocument/2006/relationships/image" Target="../media/image28.svg"/><Relationship Id="rId5" Type="http://schemas.openxmlformats.org/officeDocument/2006/relationships/image" Target="../media/image16.png"/><Relationship Id="rId10" Type="http://schemas.openxmlformats.org/officeDocument/2006/relationships/image" Target="../media/image25.svg"/><Relationship Id="rId4" Type="http://schemas.openxmlformats.org/officeDocument/2006/relationships/image" Target="../media/image20.svg"/><Relationship Id="rId9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www.info.gov.hk/gia/general/202002/05/P2020020500775.htm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hyperlink" Target="https://twitter.com/hkpoliceforce/status/122463179713418854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E624BD9-62FB-467A-ACDC-4836ADC5FE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4C973920-672E-443D-8D2E-2D1E3853A0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106297" y="0"/>
            <a:ext cx="5842211" cy="6858000"/>
          </a:xfrm>
          <a:custGeom>
            <a:avLst/>
            <a:gdLst>
              <a:gd name="connsiteX0" fmla="*/ 9807836 w 9807836"/>
              <a:gd name="connsiteY0" fmla="*/ 0 h 6858000"/>
              <a:gd name="connsiteX1" fmla="*/ 0 w 9807836"/>
              <a:gd name="connsiteY1" fmla="*/ 0 h 6858000"/>
              <a:gd name="connsiteX2" fmla="*/ 26987 w 9807836"/>
              <a:gd name="connsiteY2" fmla="*/ 87312 h 6858000"/>
              <a:gd name="connsiteX3" fmla="*/ 52387 w 9807836"/>
              <a:gd name="connsiteY3" fmla="*/ 174625 h 6858000"/>
              <a:gd name="connsiteX4" fmla="*/ 77787 w 9807836"/>
              <a:gd name="connsiteY4" fmla="*/ 263525 h 6858000"/>
              <a:gd name="connsiteX5" fmla="*/ 100012 w 9807836"/>
              <a:gd name="connsiteY5" fmla="*/ 354012 h 6858000"/>
              <a:gd name="connsiteX6" fmla="*/ 127000 w 9807836"/>
              <a:gd name="connsiteY6" fmla="*/ 441325 h 6858000"/>
              <a:gd name="connsiteX7" fmla="*/ 155575 w 9807836"/>
              <a:gd name="connsiteY7" fmla="*/ 525462 h 6858000"/>
              <a:gd name="connsiteX8" fmla="*/ 192087 w 9807836"/>
              <a:gd name="connsiteY8" fmla="*/ 604837 h 6858000"/>
              <a:gd name="connsiteX9" fmla="*/ 234950 w 9807836"/>
              <a:gd name="connsiteY9" fmla="*/ 677862 h 6858000"/>
              <a:gd name="connsiteX10" fmla="*/ 282575 w 9807836"/>
              <a:gd name="connsiteY10" fmla="*/ 739775 h 6858000"/>
              <a:gd name="connsiteX11" fmla="*/ 334962 w 9807836"/>
              <a:gd name="connsiteY11" fmla="*/ 798512 h 6858000"/>
              <a:gd name="connsiteX12" fmla="*/ 395287 w 9807836"/>
              <a:gd name="connsiteY12" fmla="*/ 852487 h 6858000"/>
              <a:gd name="connsiteX13" fmla="*/ 458787 w 9807836"/>
              <a:gd name="connsiteY13" fmla="*/ 906462 h 6858000"/>
              <a:gd name="connsiteX14" fmla="*/ 525462 w 9807836"/>
              <a:gd name="connsiteY14" fmla="*/ 957262 h 6858000"/>
              <a:gd name="connsiteX15" fmla="*/ 592137 w 9807836"/>
              <a:gd name="connsiteY15" fmla="*/ 1008062 h 6858000"/>
              <a:gd name="connsiteX16" fmla="*/ 660400 w 9807836"/>
              <a:gd name="connsiteY16" fmla="*/ 1060450 h 6858000"/>
              <a:gd name="connsiteX17" fmla="*/ 725487 w 9807836"/>
              <a:gd name="connsiteY17" fmla="*/ 1111250 h 6858000"/>
              <a:gd name="connsiteX18" fmla="*/ 787400 w 9807836"/>
              <a:gd name="connsiteY18" fmla="*/ 1165225 h 6858000"/>
              <a:gd name="connsiteX19" fmla="*/ 844550 w 9807836"/>
              <a:gd name="connsiteY19" fmla="*/ 1223962 h 6858000"/>
              <a:gd name="connsiteX20" fmla="*/ 896937 w 9807836"/>
              <a:gd name="connsiteY20" fmla="*/ 1282700 h 6858000"/>
              <a:gd name="connsiteX21" fmla="*/ 939800 w 9807836"/>
              <a:gd name="connsiteY21" fmla="*/ 1346200 h 6858000"/>
              <a:gd name="connsiteX22" fmla="*/ 976312 w 9807836"/>
              <a:gd name="connsiteY22" fmla="*/ 1417637 h 6858000"/>
              <a:gd name="connsiteX23" fmla="*/ 998537 w 9807836"/>
              <a:gd name="connsiteY23" fmla="*/ 1487487 h 6858000"/>
              <a:gd name="connsiteX24" fmla="*/ 1012825 w 9807836"/>
              <a:gd name="connsiteY24" fmla="*/ 1565275 h 6858000"/>
              <a:gd name="connsiteX25" fmla="*/ 1019175 w 9807836"/>
              <a:gd name="connsiteY25" fmla="*/ 1641475 h 6858000"/>
              <a:gd name="connsiteX26" fmla="*/ 1017587 w 9807836"/>
              <a:gd name="connsiteY26" fmla="*/ 1722437 h 6858000"/>
              <a:gd name="connsiteX27" fmla="*/ 1011237 w 9807836"/>
              <a:gd name="connsiteY27" fmla="*/ 1803400 h 6858000"/>
              <a:gd name="connsiteX28" fmla="*/ 1003300 w 9807836"/>
              <a:gd name="connsiteY28" fmla="*/ 1887537 h 6858000"/>
              <a:gd name="connsiteX29" fmla="*/ 992187 w 9807836"/>
              <a:gd name="connsiteY29" fmla="*/ 1971675 h 6858000"/>
              <a:gd name="connsiteX30" fmla="*/ 979487 w 9807836"/>
              <a:gd name="connsiteY30" fmla="*/ 2055812 h 6858000"/>
              <a:gd name="connsiteX31" fmla="*/ 969962 w 9807836"/>
              <a:gd name="connsiteY31" fmla="*/ 2139950 h 6858000"/>
              <a:gd name="connsiteX32" fmla="*/ 963612 w 9807836"/>
              <a:gd name="connsiteY32" fmla="*/ 2224087 h 6858000"/>
              <a:gd name="connsiteX33" fmla="*/ 958850 w 9807836"/>
              <a:gd name="connsiteY33" fmla="*/ 2305050 h 6858000"/>
              <a:gd name="connsiteX34" fmla="*/ 963612 w 9807836"/>
              <a:gd name="connsiteY34" fmla="*/ 2384425 h 6858000"/>
              <a:gd name="connsiteX35" fmla="*/ 973137 w 9807836"/>
              <a:gd name="connsiteY35" fmla="*/ 2462212 h 6858000"/>
              <a:gd name="connsiteX36" fmla="*/ 993775 w 9807836"/>
              <a:gd name="connsiteY36" fmla="*/ 2543175 h 6858000"/>
              <a:gd name="connsiteX37" fmla="*/ 1025525 w 9807836"/>
              <a:gd name="connsiteY37" fmla="*/ 2622550 h 6858000"/>
              <a:gd name="connsiteX38" fmla="*/ 1063625 w 9807836"/>
              <a:gd name="connsiteY38" fmla="*/ 2701925 h 6858000"/>
              <a:gd name="connsiteX39" fmla="*/ 1106487 w 9807836"/>
              <a:gd name="connsiteY39" fmla="*/ 2781300 h 6858000"/>
              <a:gd name="connsiteX40" fmla="*/ 1150937 w 9807836"/>
              <a:gd name="connsiteY40" fmla="*/ 2859087 h 6858000"/>
              <a:gd name="connsiteX41" fmla="*/ 1198562 w 9807836"/>
              <a:gd name="connsiteY41" fmla="*/ 2938462 h 6858000"/>
              <a:gd name="connsiteX42" fmla="*/ 1241425 w 9807836"/>
              <a:gd name="connsiteY42" fmla="*/ 3017837 h 6858000"/>
              <a:gd name="connsiteX43" fmla="*/ 1284288 w 9807836"/>
              <a:gd name="connsiteY43" fmla="*/ 3098800 h 6858000"/>
              <a:gd name="connsiteX44" fmla="*/ 1320800 w 9807836"/>
              <a:gd name="connsiteY44" fmla="*/ 3179762 h 6858000"/>
              <a:gd name="connsiteX45" fmla="*/ 1349375 w 9807836"/>
              <a:gd name="connsiteY45" fmla="*/ 3260725 h 6858000"/>
              <a:gd name="connsiteX46" fmla="*/ 1365250 w 9807836"/>
              <a:gd name="connsiteY46" fmla="*/ 3343275 h 6858000"/>
              <a:gd name="connsiteX47" fmla="*/ 1374775 w 9807836"/>
              <a:gd name="connsiteY47" fmla="*/ 3429000 h 6858000"/>
              <a:gd name="connsiteX48" fmla="*/ 1365250 w 9807836"/>
              <a:gd name="connsiteY48" fmla="*/ 3514725 h 6858000"/>
              <a:gd name="connsiteX49" fmla="*/ 1349375 w 9807836"/>
              <a:gd name="connsiteY49" fmla="*/ 3597275 h 6858000"/>
              <a:gd name="connsiteX50" fmla="*/ 1320800 w 9807836"/>
              <a:gd name="connsiteY50" fmla="*/ 3678237 h 6858000"/>
              <a:gd name="connsiteX51" fmla="*/ 1284288 w 9807836"/>
              <a:gd name="connsiteY51" fmla="*/ 3759200 h 6858000"/>
              <a:gd name="connsiteX52" fmla="*/ 1241425 w 9807836"/>
              <a:gd name="connsiteY52" fmla="*/ 3840162 h 6858000"/>
              <a:gd name="connsiteX53" fmla="*/ 1198562 w 9807836"/>
              <a:gd name="connsiteY53" fmla="*/ 3919537 h 6858000"/>
              <a:gd name="connsiteX54" fmla="*/ 1150937 w 9807836"/>
              <a:gd name="connsiteY54" fmla="*/ 3998912 h 6858000"/>
              <a:gd name="connsiteX55" fmla="*/ 1106487 w 9807836"/>
              <a:gd name="connsiteY55" fmla="*/ 4076700 h 6858000"/>
              <a:gd name="connsiteX56" fmla="*/ 1063625 w 9807836"/>
              <a:gd name="connsiteY56" fmla="*/ 4156075 h 6858000"/>
              <a:gd name="connsiteX57" fmla="*/ 1025525 w 9807836"/>
              <a:gd name="connsiteY57" fmla="*/ 4235450 h 6858000"/>
              <a:gd name="connsiteX58" fmla="*/ 993775 w 9807836"/>
              <a:gd name="connsiteY58" fmla="*/ 4314825 h 6858000"/>
              <a:gd name="connsiteX59" fmla="*/ 973137 w 9807836"/>
              <a:gd name="connsiteY59" fmla="*/ 4395787 h 6858000"/>
              <a:gd name="connsiteX60" fmla="*/ 963612 w 9807836"/>
              <a:gd name="connsiteY60" fmla="*/ 4473575 h 6858000"/>
              <a:gd name="connsiteX61" fmla="*/ 958850 w 9807836"/>
              <a:gd name="connsiteY61" fmla="*/ 4552950 h 6858000"/>
              <a:gd name="connsiteX62" fmla="*/ 963612 w 9807836"/>
              <a:gd name="connsiteY62" fmla="*/ 4633912 h 6858000"/>
              <a:gd name="connsiteX63" fmla="*/ 969962 w 9807836"/>
              <a:gd name="connsiteY63" fmla="*/ 4718050 h 6858000"/>
              <a:gd name="connsiteX64" fmla="*/ 979487 w 9807836"/>
              <a:gd name="connsiteY64" fmla="*/ 4802187 h 6858000"/>
              <a:gd name="connsiteX65" fmla="*/ 992187 w 9807836"/>
              <a:gd name="connsiteY65" fmla="*/ 4886325 h 6858000"/>
              <a:gd name="connsiteX66" fmla="*/ 1003300 w 9807836"/>
              <a:gd name="connsiteY66" fmla="*/ 4970462 h 6858000"/>
              <a:gd name="connsiteX67" fmla="*/ 1011237 w 9807836"/>
              <a:gd name="connsiteY67" fmla="*/ 5054600 h 6858000"/>
              <a:gd name="connsiteX68" fmla="*/ 1017587 w 9807836"/>
              <a:gd name="connsiteY68" fmla="*/ 5135562 h 6858000"/>
              <a:gd name="connsiteX69" fmla="*/ 1019175 w 9807836"/>
              <a:gd name="connsiteY69" fmla="*/ 5216525 h 6858000"/>
              <a:gd name="connsiteX70" fmla="*/ 1012825 w 9807836"/>
              <a:gd name="connsiteY70" fmla="*/ 5292725 h 6858000"/>
              <a:gd name="connsiteX71" fmla="*/ 998537 w 9807836"/>
              <a:gd name="connsiteY71" fmla="*/ 5370512 h 6858000"/>
              <a:gd name="connsiteX72" fmla="*/ 976312 w 9807836"/>
              <a:gd name="connsiteY72" fmla="*/ 5440362 h 6858000"/>
              <a:gd name="connsiteX73" fmla="*/ 939800 w 9807836"/>
              <a:gd name="connsiteY73" fmla="*/ 5511800 h 6858000"/>
              <a:gd name="connsiteX74" fmla="*/ 896937 w 9807836"/>
              <a:gd name="connsiteY74" fmla="*/ 5575300 h 6858000"/>
              <a:gd name="connsiteX75" fmla="*/ 844550 w 9807836"/>
              <a:gd name="connsiteY75" fmla="*/ 5634037 h 6858000"/>
              <a:gd name="connsiteX76" fmla="*/ 787400 w 9807836"/>
              <a:gd name="connsiteY76" fmla="*/ 5692775 h 6858000"/>
              <a:gd name="connsiteX77" fmla="*/ 725487 w 9807836"/>
              <a:gd name="connsiteY77" fmla="*/ 5746750 h 6858000"/>
              <a:gd name="connsiteX78" fmla="*/ 660400 w 9807836"/>
              <a:gd name="connsiteY78" fmla="*/ 5797550 h 6858000"/>
              <a:gd name="connsiteX79" fmla="*/ 592137 w 9807836"/>
              <a:gd name="connsiteY79" fmla="*/ 5849937 h 6858000"/>
              <a:gd name="connsiteX80" fmla="*/ 525462 w 9807836"/>
              <a:gd name="connsiteY80" fmla="*/ 5900737 h 6858000"/>
              <a:gd name="connsiteX81" fmla="*/ 458787 w 9807836"/>
              <a:gd name="connsiteY81" fmla="*/ 5951537 h 6858000"/>
              <a:gd name="connsiteX82" fmla="*/ 395287 w 9807836"/>
              <a:gd name="connsiteY82" fmla="*/ 6005512 h 6858000"/>
              <a:gd name="connsiteX83" fmla="*/ 334962 w 9807836"/>
              <a:gd name="connsiteY83" fmla="*/ 6059487 h 6858000"/>
              <a:gd name="connsiteX84" fmla="*/ 282575 w 9807836"/>
              <a:gd name="connsiteY84" fmla="*/ 6118225 h 6858000"/>
              <a:gd name="connsiteX85" fmla="*/ 234950 w 9807836"/>
              <a:gd name="connsiteY85" fmla="*/ 6180137 h 6858000"/>
              <a:gd name="connsiteX86" fmla="*/ 192087 w 9807836"/>
              <a:gd name="connsiteY86" fmla="*/ 6253162 h 6858000"/>
              <a:gd name="connsiteX87" fmla="*/ 155575 w 9807836"/>
              <a:gd name="connsiteY87" fmla="*/ 6332537 h 6858000"/>
              <a:gd name="connsiteX88" fmla="*/ 127000 w 9807836"/>
              <a:gd name="connsiteY88" fmla="*/ 6416675 h 6858000"/>
              <a:gd name="connsiteX89" fmla="*/ 100012 w 9807836"/>
              <a:gd name="connsiteY89" fmla="*/ 6503987 h 6858000"/>
              <a:gd name="connsiteX90" fmla="*/ 77787 w 9807836"/>
              <a:gd name="connsiteY90" fmla="*/ 6594475 h 6858000"/>
              <a:gd name="connsiteX91" fmla="*/ 52387 w 9807836"/>
              <a:gd name="connsiteY91" fmla="*/ 6683375 h 6858000"/>
              <a:gd name="connsiteX92" fmla="*/ 26987 w 9807836"/>
              <a:gd name="connsiteY92" fmla="*/ 6770687 h 6858000"/>
              <a:gd name="connsiteX93" fmla="*/ 0 w 9807836"/>
              <a:gd name="connsiteY93" fmla="*/ 6858000 h 6858000"/>
              <a:gd name="connsiteX94" fmla="*/ 9807836 w 9807836"/>
              <a:gd name="connsiteY94" fmla="*/ 6858000 h 6858000"/>
              <a:gd name="connsiteX95" fmla="*/ 9807836 w 9807836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9807836" h="6858000">
                <a:moveTo>
                  <a:pt x="9807836" y="0"/>
                </a:moveTo>
                <a:lnTo>
                  <a:pt x="0" y="0"/>
                </a:lnTo>
                <a:lnTo>
                  <a:pt x="26987" y="87312"/>
                </a:lnTo>
                <a:lnTo>
                  <a:pt x="52387" y="174625"/>
                </a:lnTo>
                <a:lnTo>
                  <a:pt x="77787" y="263525"/>
                </a:lnTo>
                <a:lnTo>
                  <a:pt x="100012" y="354012"/>
                </a:lnTo>
                <a:lnTo>
                  <a:pt x="127000" y="441325"/>
                </a:lnTo>
                <a:lnTo>
                  <a:pt x="155575" y="525462"/>
                </a:lnTo>
                <a:lnTo>
                  <a:pt x="192087" y="604837"/>
                </a:lnTo>
                <a:lnTo>
                  <a:pt x="234950" y="677862"/>
                </a:lnTo>
                <a:lnTo>
                  <a:pt x="282575" y="739775"/>
                </a:lnTo>
                <a:lnTo>
                  <a:pt x="334962" y="798512"/>
                </a:lnTo>
                <a:lnTo>
                  <a:pt x="395287" y="852487"/>
                </a:lnTo>
                <a:lnTo>
                  <a:pt x="458787" y="906462"/>
                </a:lnTo>
                <a:lnTo>
                  <a:pt x="525462" y="957262"/>
                </a:lnTo>
                <a:lnTo>
                  <a:pt x="592137" y="1008062"/>
                </a:lnTo>
                <a:lnTo>
                  <a:pt x="660400" y="1060450"/>
                </a:lnTo>
                <a:lnTo>
                  <a:pt x="725487" y="1111250"/>
                </a:lnTo>
                <a:lnTo>
                  <a:pt x="787400" y="1165225"/>
                </a:lnTo>
                <a:lnTo>
                  <a:pt x="844550" y="1223962"/>
                </a:lnTo>
                <a:lnTo>
                  <a:pt x="896937" y="1282700"/>
                </a:lnTo>
                <a:lnTo>
                  <a:pt x="939800" y="1346200"/>
                </a:lnTo>
                <a:lnTo>
                  <a:pt x="976312" y="1417637"/>
                </a:lnTo>
                <a:lnTo>
                  <a:pt x="998537" y="1487487"/>
                </a:lnTo>
                <a:lnTo>
                  <a:pt x="1012825" y="1565275"/>
                </a:lnTo>
                <a:lnTo>
                  <a:pt x="1019175" y="1641475"/>
                </a:lnTo>
                <a:lnTo>
                  <a:pt x="1017587" y="1722437"/>
                </a:lnTo>
                <a:lnTo>
                  <a:pt x="1011237" y="1803400"/>
                </a:lnTo>
                <a:lnTo>
                  <a:pt x="1003300" y="1887537"/>
                </a:lnTo>
                <a:lnTo>
                  <a:pt x="992187" y="1971675"/>
                </a:lnTo>
                <a:lnTo>
                  <a:pt x="979487" y="2055812"/>
                </a:lnTo>
                <a:lnTo>
                  <a:pt x="969962" y="2139950"/>
                </a:lnTo>
                <a:lnTo>
                  <a:pt x="963612" y="2224087"/>
                </a:lnTo>
                <a:lnTo>
                  <a:pt x="958850" y="2305050"/>
                </a:lnTo>
                <a:lnTo>
                  <a:pt x="963612" y="2384425"/>
                </a:lnTo>
                <a:lnTo>
                  <a:pt x="973137" y="2462212"/>
                </a:lnTo>
                <a:lnTo>
                  <a:pt x="993775" y="2543175"/>
                </a:lnTo>
                <a:lnTo>
                  <a:pt x="1025525" y="2622550"/>
                </a:lnTo>
                <a:lnTo>
                  <a:pt x="1063625" y="2701925"/>
                </a:lnTo>
                <a:lnTo>
                  <a:pt x="1106487" y="2781300"/>
                </a:lnTo>
                <a:lnTo>
                  <a:pt x="1150937" y="2859087"/>
                </a:lnTo>
                <a:lnTo>
                  <a:pt x="1198562" y="2938462"/>
                </a:lnTo>
                <a:lnTo>
                  <a:pt x="1241425" y="3017837"/>
                </a:lnTo>
                <a:lnTo>
                  <a:pt x="1284288" y="3098800"/>
                </a:lnTo>
                <a:lnTo>
                  <a:pt x="1320800" y="3179762"/>
                </a:lnTo>
                <a:lnTo>
                  <a:pt x="1349375" y="3260725"/>
                </a:lnTo>
                <a:lnTo>
                  <a:pt x="1365250" y="3343275"/>
                </a:lnTo>
                <a:lnTo>
                  <a:pt x="1374775" y="3429000"/>
                </a:lnTo>
                <a:lnTo>
                  <a:pt x="1365250" y="3514725"/>
                </a:lnTo>
                <a:lnTo>
                  <a:pt x="1349375" y="3597275"/>
                </a:lnTo>
                <a:lnTo>
                  <a:pt x="1320800" y="3678237"/>
                </a:lnTo>
                <a:lnTo>
                  <a:pt x="1284288" y="3759200"/>
                </a:lnTo>
                <a:lnTo>
                  <a:pt x="1241425" y="3840162"/>
                </a:lnTo>
                <a:lnTo>
                  <a:pt x="1198562" y="3919537"/>
                </a:lnTo>
                <a:lnTo>
                  <a:pt x="1150937" y="3998912"/>
                </a:lnTo>
                <a:lnTo>
                  <a:pt x="1106487" y="4076700"/>
                </a:lnTo>
                <a:lnTo>
                  <a:pt x="1063625" y="4156075"/>
                </a:lnTo>
                <a:lnTo>
                  <a:pt x="1025525" y="4235450"/>
                </a:lnTo>
                <a:lnTo>
                  <a:pt x="993775" y="4314825"/>
                </a:lnTo>
                <a:lnTo>
                  <a:pt x="973137" y="4395787"/>
                </a:lnTo>
                <a:lnTo>
                  <a:pt x="963612" y="4473575"/>
                </a:lnTo>
                <a:lnTo>
                  <a:pt x="958850" y="4552950"/>
                </a:lnTo>
                <a:lnTo>
                  <a:pt x="963612" y="4633912"/>
                </a:lnTo>
                <a:lnTo>
                  <a:pt x="969962" y="4718050"/>
                </a:lnTo>
                <a:lnTo>
                  <a:pt x="979487" y="4802187"/>
                </a:lnTo>
                <a:lnTo>
                  <a:pt x="992187" y="4886325"/>
                </a:lnTo>
                <a:lnTo>
                  <a:pt x="1003300" y="4970462"/>
                </a:lnTo>
                <a:lnTo>
                  <a:pt x="1011237" y="5054600"/>
                </a:lnTo>
                <a:lnTo>
                  <a:pt x="1017587" y="5135562"/>
                </a:lnTo>
                <a:lnTo>
                  <a:pt x="1019175" y="5216525"/>
                </a:lnTo>
                <a:lnTo>
                  <a:pt x="1012825" y="5292725"/>
                </a:lnTo>
                <a:lnTo>
                  <a:pt x="998537" y="5370512"/>
                </a:lnTo>
                <a:lnTo>
                  <a:pt x="976312" y="5440362"/>
                </a:lnTo>
                <a:lnTo>
                  <a:pt x="939800" y="5511800"/>
                </a:lnTo>
                <a:lnTo>
                  <a:pt x="896937" y="5575300"/>
                </a:lnTo>
                <a:lnTo>
                  <a:pt x="844550" y="5634037"/>
                </a:lnTo>
                <a:lnTo>
                  <a:pt x="787400" y="5692775"/>
                </a:lnTo>
                <a:lnTo>
                  <a:pt x="725487" y="5746750"/>
                </a:lnTo>
                <a:lnTo>
                  <a:pt x="660400" y="5797550"/>
                </a:lnTo>
                <a:lnTo>
                  <a:pt x="592137" y="5849937"/>
                </a:lnTo>
                <a:lnTo>
                  <a:pt x="525462" y="5900737"/>
                </a:lnTo>
                <a:lnTo>
                  <a:pt x="458787" y="5951537"/>
                </a:lnTo>
                <a:lnTo>
                  <a:pt x="395287" y="6005512"/>
                </a:lnTo>
                <a:lnTo>
                  <a:pt x="334962" y="6059487"/>
                </a:lnTo>
                <a:lnTo>
                  <a:pt x="282575" y="6118225"/>
                </a:lnTo>
                <a:lnTo>
                  <a:pt x="234950" y="6180137"/>
                </a:lnTo>
                <a:lnTo>
                  <a:pt x="192087" y="6253162"/>
                </a:lnTo>
                <a:lnTo>
                  <a:pt x="155575" y="6332537"/>
                </a:lnTo>
                <a:lnTo>
                  <a:pt x="127000" y="6416675"/>
                </a:lnTo>
                <a:lnTo>
                  <a:pt x="100012" y="6503987"/>
                </a:lnTo>
                <a:lnTo>
                  <a:pt x="77787" y="6594475"/>
                </a:lnTo>
                <a:lnTo>
                  <a:pt x="52387" y="6683375"/>
                </a:lnTo>
                <a:lnTo>
                  <a:pt x="26987" y="6770687"/>
                </a:lnTo>
                <a:lnTo>
                  <a:pt x="0" y="6858000"/>
                </a:lnTo>
                <a:lnTo>
                  <a:pt x="9807836" y="6858000"/>
                </a:lnTo>
                <a:lnTo>
                  <a:pt x="980783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A98964-0C43-4170-97D0-C8BF563989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8895" y="559837"/>
            <a:ext cx="5055538" cy="4546285"/>
          </a:xfrm>
        </p:spPr>
        <p:txBody>
          <a:bodyPr>
            <a:normAutofit fontScale="90000"/>
          </a:bodyPr>
          <a:lstStyle/>
          <a:p>
            <a:r>
              <a:rPr lang="zh-TW" altLang="en-US" sz="3100" b="1" dirty="0">
                <a:solidFill>
                  <a:srgbClr val="2A1A00"/>
                </a:solidFill>
                <a:latin typeface="+mn-ea"/>
                <a:ea typeface="+mn-ea"/>
              </a:rPr>
              <a:t>高中通識教育科</a:t>
            </a:r>
            <a:r>
              <a:rPr lang="en-US" altLang="zh-TW" sz="3100" b="1" dirty="0">
                <a:solidFill>
                  <a:srgbClr val="2A1A00"/>
                </a:solidFill>
                <a:latin typeface="+mn-ea"/>
                <a:ea typeface="+mn-ea"/>
              </a:rPr>
              <a:t/>
            </a:r>
            <a:br>
              <a:rPr lang="en-US" altLang="zh-TW" sz="3100" b="1" dirty="0">
                <a:solidFill>
                  <a:srgbClr val="2A1A00"/>
                </a:solidFill>
                <a:latin typeface="+mn-ea"/>
                <a:ea typeface="+mn-ea"/>
              </a:rPr>
            </a:br>
            <a:r>
              <a:rPr lang="en-US" altLang="zh-TW" sz="3100" b="1" dirty="0">
                <a:solidFill>
                  <a:srgbClr val="2A1A00"/>
                </a:solidFill>
                <a:latin typeface="+mn-ea"/>
                <a:ea typeface="+mn-ea"/>
              </a:rPr>
              <a:t>X </a:t>
            </a:r>
            <a:br>
              <a:rPr lang="en-US" altLang="zh-TW" sz="3100" b="1" dirty="0">
                <a:solidFill>
                  <a:srgbClr val="2A1A00"/>
                </a:solidFill>
                <a:latin typeface="+mn-ea"/>
                <a:ea typeface="+mn-ea"/>
              </a:rPr>
            </a:br>
            <a:r>
              <a:rPr lang="zh-TW" altLang="en-US" sz="3100" b="1" dirty="0">
                <a:solidFill>
                  <a:srgbClr val="2A1A00"/>
                </a:solidFill>
                <a:latin typeface="+mn-ea"/>
                <a:ea typeface="+mn-ea"/>
              </a:rPr>
              <a:t>資訊素養</a:t>
            </a:r>
            <a:r>
              <a:rPr lang="en-US" altLang="zh-TW" sz="3100" b="1" dirty="0">
                <a:solidFill>
                  <a:srgbClr val="2A1A00"/>
                </a:solidFill>
                <a:latin typeface="+mn-ea"/>
                <a:ea typeface="+mn-ea"/>
              </a:rPr>
              <a:t/>
            </a:r>
            <a:br>
              <a:rPr lang="en-US" altLang="zh-TW" sz="3100" b="1" dirty="0">
                <a:solidFill>
                  <a:srgbClr val="2A1A00"/>
                </a:solidFill>
                <a:latin typeface="+mn-ea"/>
                <a:ea typeface="+mn-ea"/>
              </a:rPr>
            </a:br>
            <a:r>
              <a:rPr lang="en-US" altLang="zh-TW" sz="3100" b="1" dirty="0">
                <a:solidFill>
                  <a:srgbClr val="2A1A00"/>
                </a:solidFill>
                <a:latin typeface="+mn-ea"/>
                <a:ea typeface="+mn-ea"/>
              </a:rPr>
              <a:t/>
            </a:r>
            <a:br>
              <a:rPr lang="en-US" altLang="zh-TW" sz="3100" b="1" dirty="0">
                <a:solidFill>
                  <a:srgbClr val="2A1A00"/>
                </a:solidFill>
                <a:latin typeface="+mn-ea"/>
                <a:ea typeface="+mn-ea"/>
              </a:rPr>
            </a:br>
            <a:r>
              <a:rPr lang="zh-TW" altLang="en-US" sz="3100" b="1" dirty="0">
                <a:solidFill>
                  <a:srgbClr val="2A1A00"/>
                </a:solidFill>
                <a:latin typeface="+mn-ea"/>
                <a:ea typeface="+mn-ea"/>
              </a:rPr>
              <a:t>「學生篇」</a:t>
            </a:r>
            <a:r>
              <a:rPr lang="en-US" altLang="zh-TW" sz="3100" b="1" dirty="0">
                <a:solidFill>
                  <a:srgbClr val="2A1A00"/>
                </a:solidFill>
                <a:latin typeface="+mn-ea"/>
                <a:ea typeface="+mn-ea"/>
              </a:rPr>
              <a:t/>
            </a:r>
            <a:br>
              <a:rPr lang="en-US" altLang="zh-TW" sz="3100" b="1" dirty="0">
                <a:solidFill>
                  <a:srgbClr val="2A1A00"/>
                </a:solidFill>
                <a:latin typeface="+mn-ea"/>
                <a:ea typeface="+mn-ea"/>
              </a:rPr>
            </a:br>
            <a:r>
              <a:rPr lang="en-US" altLang="zh-TW" sz="3100" b="1" dirty="0">
                <a:solidFill>
                  <a:srgbClr val="2A1A00"/>
                </a:solidFill>
                <a:latin typeface="+mn-ea"/>
                <a:ea typeface="+mn-ea"/>
              </a:rPr>
              <a:t/>
            </a:r>
            <a:br>
              <a:rPr lang="en-US" altLang="zh-TW" sz="3100" b="1" dirty="0">
                <a:solidFill>
                  <a:srgbClr val="2A1A00"/>
                </a:solidFill>
                <a:latin typeface="+mn-ea"/>
                <a:ea typeface="+mn-ea"/>
              </a:rPr>
            </a:br>
            <a:r>
              <a:rPr lang="en-US" altLang="zh-TW" sz="3100" b="1" dirty="0">
                <a:solidFill>
                  <a:srgbClr val="2A1A00"/>
                </a:solidFill>
                <a:latin typeface="+mn-ea"/>
                <a:ea typeface="+mn-ea"/>
              </a:rPr>
              <a:t/>
            </a:r>
            <a:br>
              <a:rPr lang="en-US" altLang="zh-TW" sz="3100" b="1" dirty="0">
                <a:solidFill>
                  <a:srgbClr val="2A1A00"/>
                </a:solidFill>
                <a:latin typeface="+mn-ea"/>
                <a:ea typeface="+mn-ea"/>
              </a:rPr>
            </a:br>
            <a:r>
              <a:rPr lang="en-US" altLang="zh-TW" sz="4000" b="1" dirty="0" smtClean="0">
                <a:solidFill>
                  <a:srgbClr val="2A1A00"/>
                </a:solidFill>
                <a:latin typeface="+mn-ea"/>
                <a:ea typeface="+mn-ea"/>
              </a:rPr>
              <a:t>2019</a:t>
            </a:r>
            <a:r>
              <a:rPr lang="zh-TW" altLang="en-US" sz="4000" b="1" dirty="0" smtClean="0">
                <a:solidFill>
                  <a:srgbClr val="2A1A00"/>
                </a:solidFill>
                <a:latin typeface="+mn-ea"/>
                <a:ea typeface="+mn-ea"/>
              </a:rPr>
              <a:t>冠狀病毒病</a:t>
            </a:r>
            <a:r>
              <a:rPr lang="en-US" altLang="zh-TW" sz="4000" b="1" dirty="0" smtClean="0">
                <a:solidFill>
                  <a:srgbClr val="2A1A00"/>
                </a:solidFill>
                <a:latin typeface="+mn-ea"/>
                <a:ea typeface="+mn-ea"/>
              </a:rPr>
              <a:t>(COVID-19)﹕</a:t>
            </a:r>
            <a:r>
              <a:rPr lang="en-US" altLang="zh-TW" sz="4000" b="1" dirty="0">
                <a:solidFill>
                  <a:srgbClr val="2A1A00"/>
                </a:solidFill>
                <a:latin typeface="+mn-ea"/>
                <a:ea typeface="+mn-ea"/>
              </a:rPr>
              <a:t/>
            </a:r>
            <a:br>
              <a:rPr lang="en-US" altLang="zh-TW" sz="4000" b="1" dirty="0">
                <a:solidFill>
                  <a:srgbClr val="2A1A00"/>
                </a:solidFill>
                <a:latin typeface="+mn-ea"/>
                <a:ea typeface="+mn-ea"/>
              </a:rPr>
            </a:br>
            <a:r>
              <a:rPr lang="en-US" altLang="zh-TW" sz="4000" b="1" dirty="0">
                <a:solidFill>
                  <a:srgbClr val="2A1A00"/>
                </a:solidFill>
                <a:latin typeface="+mn-ea"/>
                <a:ea typeface="+mn-ea"/>
              </a:rPr>
              <a:t/>
            </a:r>
            <a:br>
              <a:rPr lang="en-US" altLang="zh-TW" sz="4000" b="1" dirty="0">
                <a:solidFill>
                  <a:srgbClr val="2A1A00"/>
                </a:solidFill>
                <a:latin typeface="+mn-ea"/>
                <a:ea typeface="+mn-ea"/>
              </a:rPr>
            </a:br>
            <a:r>
              <a:rPr lang="zh-TW" altLang="en-US" sz="4000" b="1" dirty="0">
                <a:solidFill>
                  <a:srgbClr val="2A1A00"/>
                </a:solidFill>
                <a:latin typeface="+mn-ea"/>
                <a:ea typeface="+mn-ea"/>
              </a:rPr>
              <a:t>「做個資訊達人！」</a:t>
            </a:r>
            <a:endParaRPr lang="zh-HK" altLang="en-US" sz="3100" dirty="0">
              <a:solidFill>
                <a:srgbClr val="2A1A00"/>
              </a:solidFill>
              <a:latin typeface="+mn-ea"/>
              <a:ea typeface="+mn-ea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63DD75-42D3-453C-A84D-D18B4215C9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598" cy="6858000"/>
          </a:xfrm>
          <a:prstGeom prst="rect">
            <a:avLst/>
          </a:prstGeom>
          <a:solidFill>
            <a:srgbClr val="2A1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C21224-5D58-4682-A986-58D37AFA2A0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" b="19827"/>
          <a:stretch/>
        </p:blipFill>
        <p:spPr>
          <a:xfrm>
            <a:off x="5664708" y="1486049"/>
            <a:ext cx="2996694" cy="3890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00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AE1A3-0C96-43AB-9B6E-9BCBA0A0B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>
                <a:latin typeface="+mn-ea"/>
                <a:ea typeface="+mn-ea"/>
              </a:rPr>
              <a:t>問題</a:t>
            </a:r>
            <a:r>
              <a:rPr lang="en-US" altLang="zh-TW" b="1" dirty="0">
                <a:latin typeface="+mn-ea"/>
                <a:ea typeface="+mn-ea"/>
              </a:rPr>
              <a:t>4﹕</a:t>
            </a:r>
            <a:r>
              <a:rPr lang="zh-TW" altLang="en-US" b="1" dirty="0">
                <a:latin typeface="+mn-ea"/>
                <a:ea typeface="+mn-ea"/>
              </a:rPr>
              <a:t>訊息中包括哪些內容，而我可以從哪裡了解內容的真偽？</a:t>
            </a:r>
            <a:r>
              <a:rPr lang="en-US" altLang="zh-TW" b="1" dirty="0">
                <a:latin typeface="+mn-ea"/>
                <a:ea typeface="+mn-ea"/>
              </a:rPr>
              <a:t/>
            </a:r>
            <a:br>
              <a:rPr lang="en-US" altLang="zh-TW" b="1" dirty="0">
                <a:latin typeface="+mn-ea"/>
                <a:ea typeface="+mn-ea"/>
              </a:rPr>
            </a:br>
            <a:r>
              <a:rPr lang="en-US" altLang="zh-TW" b="1" dirty="0">
                <a:latin typeface="+mn-ea"/>
                <a:ea typeface="+mn-ea"/>
              </a:rPr>
              <a:t/>
            </a:r>
            <a:br>
              <a:rPr lang="en-US" altLang="zh-TW" b="1" dirty="0">
                <a:latin typeface="+mn-ea"/>
                <a:ea typeface="+mn-ea"/>
              </a:rPr>
            </a:br>
            <a:r>
              <a:rPr lang="en-US" altLang="zh-TW" b="1" dirty="0">
                <a:latin typeface="+mn-ea"/>
                <a:ea typeface="+mn-ea"/>
              </a:rPr>
              <a:t/>
            </a:r>
            <a:br>
              <a:rPr lang="en-US" altLang="zh-TW" b="1" dirty="0">
                <a:latin typeface="+mn-ea"/>
                <a:ea typeface="+mn-ea"/>
              </a:rPr>
            </a:br>
            <a:endParaRPr lang="zh-HK" alt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BFD6B-B512-4780-A6CA-AD6E5086B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743" y="2286002"/>
            <a:ext cx="8171543" cy="4013198"/>
          </a:xfrm>
        </p:spPr>
        <p:txBody>
          <a:bodyPr>
            <a:normAutofit fontScale="92500" lnSpcReduction="10000"/>
          </a:bodyPr>
          <a:lstStyle/>
          <a:p>
            <a:endParaRPr lang="en-US" altLang="zh-TW" dirty="0">
              <a:solidFill>
                <a:srgbClr val="0070C0"/>
              </a:solidFill>
              <a:latin typeface="+mn-ea"/>
            </a:endParaRPr>
          </a:p>
          <a:p>
            <a:r>
              <a:rPr lang="zh-TW" altLang="en-US" dirty="0">
                <a:solidFill>
                  <a:srgbClr val="0070C0"/>
                </a:solidFill>
                <a:latin typeface="+mn-ea"/>
              </a:rPr>
              <a:t>仔細分析訊息所涉及的內容，並嘗試逐項找出其不合情理之處。</a:t>
            </a:r>
            <a:endParaRPr lang="en-US" altLang="zh-TW" dirty="0">
              <a:solidFill>
                <a:srgbClr val="0070C0"/>
              </a:solidFill>
              <a:latin typeface="+mn-ea"/>
            </a:endParaRPr>
          </a:p>
          <a:p>
            <a:r>
              <a:rPr lang="zh-TW" altLang="en-US" dirty="0">
                <a:solidFill>
                  <a:srgbClr val="0070C0"/>
                </a:solidFill>
                <a:latin typeface="+mn-ea"/>
              </a:rPr>
              <a:t>查找具權威和公信力，</a:t>
            </a:r>
            <a:r>
              <a:rPr lang="zh-TW" altLang="en-US" sz="2100" dirty="0">
                <a:solidFill>
                  <a:srgbClr val="0070C0"/>
                </a:solidFill>
                <a:latin typeface="+mn-ea"/>
              </a:rPr>
              <a:t>以及</a:t>
            </a:r>
            <a:r>
              <a:rPr lang="zh-HK" altLang="en-US" sz="2100" dirty="0">
                <a:solidFill>
                  <a:srgbClr val="0070C0"/>
                </a:solidFill>
                <a:latin typeface="+mn-ea"/>
              </a:rPr>
              <a:t>可靠</a:t>
            </a:r>
            <a:r>
              <a:rPr lang="zh-TW" altLang="en-US" sz="2100" dirty="0">
                <a:solidFill>
                  <a:srgbClr val="0070C0"/>
                </a:solidFill>
                <a:latin typeface="+mn-ea"/>
              </a:rPr>
              <a:t>的網站，如政府新聞處、衛生署衛生防護中心，加以引證</a:t>
            </a:r>
            <a:r>
              <a:rPr lang="en-US" altLang="zh-TW" sz="2100" dirty="0">
                <a:solidFill>
                  <a:srgbClr val="0070C0"/>
                </a:solidFill>
                <a:latin typeface="+mn-ea"/>
              </a:rPr>
              <a:t>﹕</a:t>
            </a:r>
          </a:p>
          <a:p>
            <a:pPr marL="0" indent="0">
              <a:buNone/>
            </a:pPr>
            <a:endParaRPr lang="en-US" altLang="zh-HK" dirty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chemeClr val="tx1"/>
                </a:solidFill>
                <a:latin typeface="+mn-ea"/>
              </a:rPr>
              <a:t>香港政府一站通 </a:t>
            </a:r>
            <a:endParaRPr lang="en-US" altLang="zh-TW" b="1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0070C0"/>
                </a:solidFill>
                <a:latin typeface="+mn-ea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http://www.gov.hk/tc/residents/</a:t>
            </a:r>
            <a:r>
              <a:rPr lang="en-US" altLang="zh-TW" b="1" dirty="0">
                <a:solidFill>
                  <a:srgbClr val="0070C0"/>
                </a:solidFill>
                <a:latin typeface="+mn-ea"/>
              </a:rPr>
              <a:t> </a:t>
            </a:r>
          </a:p>
          <a:p>
            <a:pPr marL="0" indent="0">
              <a:buNone/>
            </a:pPr>
            <a:r>
              <a:rPr lang="zh-TW" altLang="en-US" b="1" dirty="0">
                <a:solidFill>
                  <a:schemeClr val="tx1"/>
                </a:solidFill>
                <a:latin typeface="+mn-ea"/>
              </a:rPr>
              <a:t>香港特別行政區衞生署衞生防護中心</a:t>
            </a:r>
            <a:endParaRPr lang="en-US" altLang="zh-TW" b="1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zh-HK" b="1" dirty="0">
                <a:solidFill>
                  <a:srgbClr val="0070C0"/>
                </a:solidFill>
                <a:latin typeface="+mn-ea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https://www.chp.gov.hk/tc/index.html</a:t>
            </a:r>
            <a:endParaRPr lang="en-US" altLang="zh-HK" b="1" dirty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chemeClr val="tx1"/>
                </a:solidFill>
                <a:latin typeface="+mn-ea"/>
              </a:rPr>
              <a:t>香港特別行政區政府政府統計處</a:t>
            </a:r>
            <a:r>
              <a:rPr lang="en-US" altLang="zh-TW" b="1" dirty="0">
                <a:solidFill>
                  <a:srgbClr val="0070C0"/>
                </a:solidFill>
                <a:latin typeface="+mn-ea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http://www.censtatd.gov.hk/home/index_tc.jsp</a:t>
            </a:r>
            <a:endParaRPr lang="en-US" altLang="zh-TW" b="1" dirty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endParaRPr lang="en-US" altLang="zh-TW" b="1" dirty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endParaRPr lang="en-US" altLang="zh-TW" b="1" dirty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endParaRPr lang="zh-HK" altLang="en-US" dirty="0">
              <a:latin typeface="+mn-ea"/>
            </a:endParaRPr>
          </a:p>
        </p:txBody>
      </p:sp>
      <p:pic>
        <p:nvPicPr>
          <p:cNvPr id="5" name="Graphic 4" descr="Marketing">
            <a:extLst>
              <a:ext uri="{FF2B5EF4-FFF2-40B4-BE49-F238E27FC236}">
                <a16:creationId xmlns:a16="http://schemas.microsoft.com/office/drawing/2014/main" id="{5E39F8CB-9C54-4609-8D49-71CA83E315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895473" y="3429000"/>
            <a:ext cx="25146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33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08478-296B-455F-81FD-4F2B0D93F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900" b="1" dirty="0">
                <a:latin typeface="+mn-ea"/>
                <a:ea typeface="+mn-ea"/>
              </a:rPr>
              <a:t>問題</a:t>
            </a:r>
            <a:r>
              <a:rPr lang="en-US" altLang="zh-TW" sz="4900" b="1" dirty="0">
                <a:latin typeface="+mn-ea"/>
                <a:ea typeface="+mn-ea"/>
              </a:rPr>
              <a:t>5﹕</a:t>
            </a:r>
            <a:r>
              <a:rPr lang="zh-TW" altLang="en-US" sz="4900" b="1" dirty="0">
                <a:latin typeface="+mn-ea"/>
                <a:ea typeface="+mn-ea"/>
              </a:rPr>
              <a:t>假如我將沒有查證的訊息轉發，會造成哪些後果？</a:t>
            </a:r>
            <a:r>
              <a:rPr lang="zh-HK" altLang="en-US" dirty="0">
                <a:latin typeface="+mn-ea"/>
                <a:ea typeface="+mn-ea"/>
              </a:rPr>
              <a:t/>
            </a:r>
            <a:br>
              <a:rPr lang="zh-HK" altLang="en-US" dirty="0">
                <a:latin typeface="+mn-ea"/>
                <a:ea typeface="+mn-ea"/>
              </a:rPr>
            </a:br>
            <a:endParaRPr lang="zh-HK" altLang="en-US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9AB8F-2025-4227-94D3-91DF3537A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2269673"/>
            <a:ext cx="5366008" cy="42059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>
                <a:solidFill>
                  <a:srgbClr val="0070C0"/>
                </a:solidFill>
                <a:latin typeface="+mn-ea"/>
              </a:rPr>
              <a:t>我們</a:t>
            </a:r>
            <a:r>
              <a:rPr lang="zh-TW" altLang="en-US" sz="2800" b="1" u="sng" dirty="0">
                <a:solidFill>
                  <a:srgbClr val="0070C0"/>
                </a:solidFill>
                <a:latin typeface="+mn-ea"/>
              </a:rPr>
              <a:t>要為個人的言行負責</a:t>
            </a:r>
            <a:r>
              <a:rPr lang="zh-TW" altLang="en-US" sz="2800" dirty="0">
                <a:solidFill>
                  <a:srgbClr val="0070C0"/>
                </a:solidFill>
                <a:latin typeface="+mn-ea"/>
              </a:rPr>
              <a:t>。若將未經查證的消息轉發，負面後果或許不會立刻出現，但在人云亦云的效應下，最終會導致部分人士囤積貨物，致貨品供應量不足，</a:t>
            </a:r>
            <a:r>
              <a:rPr lang="zh-TW" altLang="en-US" sz="2800" b="1" u="sng" dirty="0">
                <a:solidFill>
                  <a:srgbClr val="0070C0"/>
                </a:solidFill>
                <a:latin typeface="+mn-ea"/>
              </a:rPr>
              <a:t>令真正有需要的人士未能及時獲得資源</a:t>
            </a:r>
            <a:r>
              <a:rPr lang="zh-TW" altLang="en-US" sz="2800" dirty="0">
                <a:solidFill>
                  <a:srgbClr val="0070C0"/>
                </a:solidFill>
                <a:latin typeface="+mn-ea"/>
              </a:rPr>
              <a:t>。</a:t>
            </a:r>
            <a:endParaRPr lang="en-US" altLang="zh-TW" sz="2800" dirty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endParaRPr lang="en-US" altLang="zh-TW" dirty="0">
              <a:solidFill>
                <a:srgbClr val="0070C0"/>
              </a:solidFill>
              <a:latin typeface="+mn-ea"/>
            </a:endParaRPr>
          </a:p>
          <a:p>
            <a:endParaRPr lang="zh-HK" altLang="en-US" dirty="0">
              <a:latin typeface="+mn-e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2F1736-8FE8-46F9-81EB-219C14F3D2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4766" y="2383977"/>
            <a:ext cx="2267734" cy="34976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621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5F161-381B-4CD7-9727-01DB125D6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8065542" cy="1492132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b="1" dirty="0">
                <a:latin typeface="+mn-ea"/>
                <a:ea typeface="+mn-ea"/>
              </a:rPr>
              <a:t>假如你</a:t>
            </a:r>
            <a:r>
              <a:rPr lang="en-US" altLang="zh-TW" b="1" dirty="0">
                <a:latin typeface="+mn-ea"/>
                <a:ea typeface="+mn-ea"/>
              </a:rPr>
              <a:t>/</a:t>
            </a:r>
            <a:r>
              <a:rPr lang="zh-TW" altLang="en-US" b="1" dirty="0">
                <a:latin typeface="+mn-ea"/>
                <a:ea typeface="+mn-ea"/>
              </a:rPr>
              <a:t>妳再次收到這類訊息，應如何回應？</a:t>
            </a:r>
            <a:r>
              <a:rPr lang="en-US" altLang="zh-TW" b="1" dirty="0">
                <a:latin typeface="+mn-ea"/>
                <a:ea typeface="+mn-ea"/>
              </a:rPr>
              <a:t/>
            </a:r>
            <a:br>
              <a:rPr lang="en-US" altLang="zh-TW" b="1" dirty="0">
                <a:latin typeface="+mn-ea"/>
                <a:ea typeface="+mn-ea"/>
              </a:rPr>
            </a:br>
            <a:r>
              <a:rPr lang="en-US" altLang="zh-TW" sz="4000" b="1" dirty="0">
                <a:solidFill>
                  <a:srgbClr val="0070C0"/>
                </a:solidFill>
                <a:latin typeface="+mn-ea"/>
                <a:ea typeface="+mn-ea"/>
              </a:rPr>
              <a:t>[</a:t>
            </a:r>
            <a:r>
              <a:rPr lang="zh-TW" altLang="en-US" sz="4000" b="1" dirty="0">
                <a:solidFill>
                  <a:srgbClr val="0070C0"/>
                </a:solidFill>
                <a:latin typeface="+mn-ea"/>
                <a:ea typeface="+mn-ea"/>
              </a:rPr>
              <a:t>試默想你</a:t>
            </a:r>
            <a:r>
              <a:rPr lang="en-US" altLang="zh-TW" sz="4000" b="1" dirty="0">
                <a:solidFill>
                  <a:srgbClr val="0070C0"/>
                </a:solidFill>
                <a:latin typeface="+mn-ea"/>
                <a:ea typeface="+mn-ea"/>
              </a:rPr>
              <a:t>/</a:t>
            </a:r>
            <a:r>
              <a:rPr lang="zh-TW" altLang="en-US" sz="4000" b="1" dirty="0">
                <a:solidFill>
                  <a:srgbClr val="0070C0"/>
                </a:solidFill>
                <a:latin typeface="+mn-ea"/>
                <a:ea typeface="+mn-ea"/>
              </a:rPr>
              <a:t>妳的答案</a:t>
            </a:r>
            <a:r>
              <a:rPr lang="en-US" altLang="zh-TW" sz="4000" b="1" dirty="0">
                <a:solidFill>
                  <a:srgbClr val="0070C0"/>
                </a:solidFill>
                <a:latin typeface="+mn-ea"/>
                <a:ea typeface="+mn-ea"/>
              </a:rPr>
              <a:t>] </a:t>
            </a:r>
            <a:endParaRPr lang="zh-HK" altLang="en-US" b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DE76D6DF-17CE-435C-BD35-C38D882D67C7}"/>
              </a:ext>
            </a:extLst>
          </p:cNvPr>
          <p:cNvSpPr/>
          <p:nvPr/>
        </p:nvSpPr>
        <p:spPr>
          <a:xfrm>
            <a:off x="2755900" y="2324100"/>
            <a:ext cx="5245100" cy="683400"/>
          </a:xfrm>
          <a:prstGeom prst="wedgeRectCallout">
            <a:avLst>
              <a:gd name="adj1" fmla="val 58828"/>
              <a:gd name="adj2" fmla="val 10937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E7B71DFD-685F-41B1-A0F3-3C701B6B06CA}"/>
              </a:ext>
            </a:extLst>
          </p:cNvPr>
          <p:cNvSpPr/>
          <p:nvPr/>
        </p:nvSpPr>
        <p:spPr>
          <a:xfrm>
            <a:off x="1403350" y="3449319"/>
            <a:ext cx="5245100" cy="812800"/>
          </a:xfrm>
          <a:prstGeom prst="wedgeRectCallout">
            <a:avLst>
              <a:gd name="adj1" fmla="val -51584"/>
              <a:gd name="adj2" fmla="val 11250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99952C2C-0144-4D6E-8FCA-C5ACF03D6BED}"/>
              </a:ext>
            </a:extLst>
          </p:cNvPr>
          <p:cNvSpPr/>
          <p:nvPr/>
        </p:nvSpPr>
        <p:spPr>
          <a:xfrm>
            <a:off x="2882900" y="4505893"/>
            <a:ext cx="5245100" cy="812800"/>
          </a:xfrm>
          <a:prstGeom prst="wedgeRectCallout">
            <a:avLst>
              <a:gd name="adj1" fmla="val 58828"/>
              <a:gd name="adj2" fmla="val 10937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1469E008-5BD9-4008-A8E7-D24C6B1ED376}"/>
              </a:ext>
            </a:extLst>
          </p:cNvPr>
          <p:cNvSpPr/>
          <p:nvPr/>
        </p:nvSpPr>
        <p:spPr>
          <a:xfrm>
            <a:off x="1212850" y="5567685"/>
            <a:ext cx="5245100" cy="812800"/>
          </a:xfrm>
          <a:prstGeom prst="wedgeRectCallout">
            <a:avLst>
              <a:gd name="adj1" fmla="val -56669"/>
              <a:gd name="adj2" fmla="val 9375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59F89C-95D1-482F-B346-5B173CE92E98}"/>
              </a:ext>
            </a:extLst>
          </p:cNvPr>
          <p:cNvSpPr txBox="1"/>
          <p:nvPr/>
        </p:nvSpPr>
        <p:spPr>
          <a:xfrm>
            <a:off x="2782887" y="2361168"/>
            <a:ext cx="4684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+mn-ea"/>
              </a:rPr>
              <a:t>(</a:t>
            </a:r>
            <a:r>
              <a:rPr lang="zh-TW" altLang="en-US" dirty="0">
                <a:latin typeface="+mn-ea"/>
              </a:rPr>
              <a:t>請廣傳！</a:t>
            </a:r>
            <a:r>
              <a:rPr lang="en-US" altLang="zh-TW" dirty="0">
                <a:latin typeface="+mn-ea"/>
              </a:rPr>
              <a:t>)XX</a:t>
            </a:r>
            <a:r>
              <a:rPr lang="zh-TW" altLang="en-US" dirty="0">
                <a:latin typeface="+mn-ea"/>
              </a:rPr>
              <a:t>廣場的保安呼籲大家千萬不要到那裡，因有多名員工發高燒請假！</a:t>
            </a:r>
            <a:endParaRPr lang="zh-HK" altLang="en-US" dirty="0">
              <a:latin typeface="+mn-ea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41E48F2-EFAC-42FF-A003-4BE41A0C959F}"/>
              </a:ext>
            </a:extLst>
          </p:cNvPr>
          <p:cNvSpPr txBox="1"/>
          <p:nvPr/>
        </p:nvSpPr>
        <p:spPr>
          <a:xfrm>
            <a:off x="7861300" y="3481169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+mn-ea"/>
              </a:rPr>
              <a:t>朋友</a:t>
            </a:r>
            <a:r>
              <a:rPr lang="en-US" altLang="zh-TW" b="1" dirty="0">
                <a:latin typeface="+mn-ea"/>
              </a:rPr>
              <a:t>A</a:t>
            </a:r>
            <a:endParaRPr lang="zh-HK" altLang="en-US" b="1" dirty="0">
              <a:latin typeface="+mn-ea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6DD783-B934-4B87-937C-A74E478B2432}"/>
              </a:ext>
            </a:extLst>
          </p:cNvPr>
          <p:cNvSpPr txBox="1"/>
          <p:nvPr/>
        </p:nvSpPr>
        <p:spPr>
          <a:xfrm>
            <a:off x="938758" y="4552062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+mn-ea"/>
              </a:rPr>
              <a:t>我</a:t>
            </a:r>
            <a:endParaRPr lang="zh-HK" altLang="en-US" b="1" dirty="0">
              <a:latin typeface="+mn-ea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C4F8F9-F7C7-4562-8105-95E29251960B}"/>
              </a:ext>
            </a:extLst>
          </p:cNvPr>
          <p:cNvSpPr txBox="1"/>
          <p:nvPr/>
        </p:nvSpPr>
        <p:spPr>
          <a:xfrm>
            <a:off x="571500" y="6380485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+mn-ea"/>
              </a:rPr>
              <a:t>我</a:t>
            </a:r>
            <a:endParaRPr lang="zh-HK" altLang="en-US" b="1" dirty="0">
              <a:latin typeface="+mn-ea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0F8C29-A048-456E-8BD8-88F5BA5E4BF7}"/>
              </a:ext>
            </a:extLst>
          </p:cNvPr>
          <p:cNvSpPr txBox="1"/>
          <p:nvPr/>
        </p:nvSpPr>
        <p:spPr>
          <a:xfrm>
            <a:off x="7816850" y="5789419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+mn-ea"/>
              </a:rPr>
              <a:t>朋友</a:t>
            </a:r>
            <a:r>
              <a:rPr lang="en-US" altLang="zh-TW" b="1" dirty="0">
                <a:latin typeface="+mn-ea"/>
              </a:rPr>
              <a:t>A</a:t>
            </a:r>
            <a:endParaRPr lang="zh-HK" altLang="en-US" b="1" dirty="0">
              <a:latin typeface="+mn-ea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FE89EFB-1ADC-4A7C-A835-CB9554D804E0}"/>
              </a:ext>
            </a:extLst>
          </p:cNvPr>
          <p:cNvSpPr txBox="1"/>
          <p:nvPr/>
        </p:nvSpPr>
        <p:spPr>
          <a:xfrm>
            <a:off x="3163093" y="4596819"/>
            <a:ext cx="4684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+mn-ea"/>
              </a:rPr>
              <a:t>疫情嚴重，我什麼都信！</a:t>
            </a:r>
            <a:endParaRPr lang="zh-HK" altLang="en-US" dirty="0">
              <a:latin typeface="+mn-ea"/>
            </a:endParaRPr>
          </a:p>
        </p:txBody>
      </p:sp>
      <p:pic>
        <p:nvPicPr>
          <p:cNvPr id="4" name="Graphic 3" descr="Female Profile">
            <a:extLst>
              <a:ext uri="{FF2B5EF4-FFF2-40B4-BE49-F238E27FC236}">
                <a16:creationId xmlns:a16="http://schemas.microsoft.com/office/drawing/2014/main" id="{5F4C60E4-0769-4659-B928-5495FBFC0A3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167535" y="3813435"/>
            <a:ext cx="670230" cy="670230"/>
          </a:xfrm>
          <a:prstGeom prst="rect">
            <a:avLst/>
          </a:prstGeom>
        </p:spPr>
      </p:pic>
      <p:pic>
        <p:nvPicPr>
          <p:cNvPr id="20" name="Graphic 19" descr="Female Profile">
            <a:extLst>
              <a:ext uri="{FF2B5EF4-FFF2-40B4-BE49-F238E27FC236}">
                <a16:creationId xmlns:a16="http://schemas.microsoft.com/office/drawing/2014/main" id="{B30715A1-C8A6-4F09-B48F-BEF09956157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237385" y="6080343"/>
            <a:ext cx="670230" cy="670230"/>
          </a:xfrm>
          <a:prstGeom prst="rect">
            <a:avLst/>
          </a:prstGeom>
        </p:spPr>
      </p:pic>
      <p:pic>
        <p:nvPicPr>
          <p:cNvPr id="21" name="Graphic 20" descr="School boy">
            <a:extLst>
              <a:ext uri="{FF2B5EF4-FFF2-40B4-BE49-F238E27FC236}">
                <a16:creationId xmlns:a16="http://schemas.microsoft.com/office/drawing/2014/main" id="{F6C54D59-718B-4D09-95BB-59F61C3CA115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59681" y="3959559"/>
            <a:ext cx="674868" cy="674868"/>
          </a:xfrm>
          <a:prstGeom prst="rect">
            <a:avLst/>
          </a:prstGeom>
        </p:spPr>
      </p:pic>
      <p:pic>
        <p:nvPicPr>
          <p:cNvPr id="22" name="Graphic 21" descr="School boy">
            <a:extLst>
              <a:ext uri="{FF2B5EF4-FFF2-40B4-BE49-F238E27FC236}">
                <a16:creationId xmlns:a16="http://schemas.microsoft.com/office/drawing/2014/main" id="{382BE75F-C108-411D-8395-BC31CC4DD699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01324" y="5756084"/>
            <a:ext cx="674868" cy="67486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B1CAEE88-C114-4567-BDBD-6460797799CE}"/>
              </a:ext>
            </a:extLst>
          </p:cNvPr>
          <p:cNvSpPr txBox="1"/>
          <p:nvPr/>
        </p:nvSpPr>
        <p:spPr>
          <a:xfrm>
            <a:off x="1580108" y="3644782"/>
            <a:ext cx="4684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>
                <a:solidFill>
                  <a:srgbClr val="FF0000"/>
                </a:solidFill>
                <a:latin typeface="+mn-ea"/>
              </a:rPr>
              <a:t>(</a:t>
            </a:r>
            <a:r>
              <a:rPr lang="zh-TW" altLang="en-US" dirty="0">
                <a:solidFill>
                  <a:srgbClr val="FF0000"/>
                </a:solidFill>
                <a:latin typeface="+mn-ea"/>
              </a:rPr>
              <a:t>我應怎樣回應呢？</a:t>
            </a:r>
            <a:r>
              <a:rPr lang="en-US" altLang="zh-TW" dirty="0">
                <a:solidFill>
                  <a:srgbClr val="FF0000"/>
                </a:solidFill>
                <a:latin typeface="+mn-ea"/>
              </a:rPr>
              <a:t>)</a:t>
            </a:r>
            <a:endParaRPr lang="zh-HK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468DDC6-78BA-4768-AD13-E1A13213BD45}"/>
              </a:ext>
            </a:extLst>
          </p:cNvPr>
          <p:cNvSpPr txBox="1"/>
          <p:nvPr/>
        </p:nvSpPr>
        <p:spPr>
          <a:xfrm>
            <a:off x="1434549" y="5749804"/>
            <a:ext cx="4684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>
                <a:solidFill>
                  <a:srgbClr val="FF0000"/>
                </a:solidFill>
                <a:latin typeface="+mn-ea"/>
              </a:rPr>
              <a:t>(</a:t>
            </a:r>
            <a:r>
              <a:rPr lang="zh-TW" altLang="en-US" dirty="0">
                <a:solidFill>
                  <a:srgbClr val="FF0000"/>
                </a:solidFill>
                <a:latin typeface="+mn-ea"/>
              </a:rPr>
              <a:t>我應怎樣回應呢？</a:t>
            </a:r>
            <a:r>
              <a:rPr lang="en-US" altLang="zh-TW" dirty="0">
                <a:solidFill>
                  <a:srgbClr val="FF0000"/>
                </a:solidFill>
                <a:latin typeface="+mn-ea"/>
              </a:rPr>
              <a:t>)</a:t>
            </a:r>
            <a:endParaRPr lang="zh-HK" altLang="en-US" dirty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25" name="Graphic 24" descr="Crying face with no fill">
            <a:extLst>
              <a:ext uri="{FF2B5EF4-FFF2-40B4-BE49-F238E27FC236}">
                <a16:creationId xmlns:a16="http://schemas.microsoft.com/office/drawing/2014/main" id="{05F6EAB6-BCB3-4480-AC9A-90028C5DE4E9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731760" y="4582301"/>
            <a:ext cx="538457" cy="538457"/>
          </a:xfrm>
          <a:prstGeom prst="rect">
            <a:avLst/>
          </a:prstGeom>
        </p:spPr>
      </p:pic>
      <p:pic>
        <p:nvPicPr>
          <p:cNvPr id="26" name="Graphic 25" descr="Crying face with no fill">
            <a:extLst>
              <a:ext uri="{FF2B5EF4-FFF2-40B4-BE49-F238E27FC236}">
                <a16:creationId xmlns:a16="http://schemas.microsoft.com/office/drawing/2014/main" id="{3D2B53BE-25EB-4E3C-B725-D05DAC514A7E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281181" y="4582300"/>
            <a:ext cx="538457" cy="538457"/>
          </a:xfrm>
          <a:prstGeom prst="rect">
            <a:avLst/>
          </a:prstGeom>
        </p:spPr>
      </p:pic>
      <p:pic>
        <p:nvPicPr>
          <p:cNvPr id="27" name="Graphic 26" descr="Crying face with no fill">
            <a:extLst>
              <a:ext uri="{FF2B5EF4-FFF2-40B4-BE49-F238E27FC236}">
                <a16:creationId xmlns:a16="http://schemas.microsoft.com/office/drawing/2014/main" id="{64060DD3-C122-4D25-99A8-035C1E9556D7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819638" y="4567640"/>
            <a:ext cx="538457" cy="538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84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5F161-381B-4CD7-9727-01DB125D6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258" y="-26089"/>
            <a:ext cx="8065542" cy="1492132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b="1" dirty="0">
                <a:latin typeface="+mn-ea"/>
                <a:ea typeface="+mn-ea"/>
              </a:rPr>
              <a:t>假如你</a:t>
            </a:r>
            <a:r>
              <a:rPr lang="en-US" altLang="zh-TW" b="1" dirty="0">
                <a:latin typeface="+mn-ea"/>
                <a:ea typeface="+mn-ea"/>
              </a:rPr>
              <a:t>/</a:t>
            </a:r>
            <a:r>
              <a:rPr lang="zh-TW" altLang="en-US" b="1" dirty="0">
                <a:latin typeface="+mn-ea"/>
                <a:ea typeface="+mn-ea"/>
              </a:rPr>
              <a:t>妳再次收到這類訊息，應如何回應？</a:t>
            </a:r>
            <a:r>
              <a:rPr lang="en-US" altLang="zh-TW" dirty="0">
                <a:latin typeface="+mn-ea"/>
                <a:ea typeface="+mn-ea"/>
              </a:rPr>
              <a:t/>
            </a:r>
            <a:br>
              <a:rPr lang="en-US" altLang="zh-TW" dirty="0">
                <a:latin typeface="+mn-ea"/>
                <a:ea typeface="+mn-ea"/>
              </a:rPr>
            </a:br>
            <a:r>
              <a:rPr lang="en-US" altLang="zh-TW" sz="4000" dirty="0">
                <a:solidFill>
                  <a:srgbClr val="FF0000"/>
                </a:solidFill>
                <a:latin typeface="+mn-ea"/>
                <a:ea typeface="+mn-ea"/>
              </a:rPr>
              <a:t>[</a:t>
            </a:r>
            <a:r>
              <a:rPr lang="zh-TW" altLang="en-US" sz="4000" dirty="0">
                <a:solidFill>
                  <a:srgbClr val="FF0000"/>
                </a:solidFill>
                <a:latin typeface="+mn-ea"/>
                <a:ea typeface="+mn-ea"/>
              </a:rPr>
              <a:t>建議答案</a:t>
            </a:r>
            <a:r>
              <a:rPr lang="en-US" altLang="zh-TW" sz="4000" dirty="0">
                <a:solidFill>
                  <a:srgbClr val="FF0000"/>
                </a:solidFill>
                <a:latin typeface="+mn-ea"/>
                <a:ea typeface="+mn-ea"/>
              </a:rPr>
              <a:t>] </a:t>
            </a:r>
            <a:endParaRPr lang="zh-HK" altLang="en-US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DE76D6DF-17CE-435C-BD35-C38D882D67C7}"/>
              </a:ext>
            </a:extLst>
          </p:cNvPr>
          <p:cNvSpPr/>
          <p:nvPr/>
        </p:nvSpPr>
        <p:spPr>
          <a:xfrm>
            <a:off x="2346632" y="1802620"/>
            <a:ext cx="5245100" cy="683400"/>
          </a:xfrm>
          <a:prstGeom prst="wedgeRectCallout">
            <a:avLst>
              <a:gd name="adj1" fmla="val 62742"/>
              <a:gd name="adj2" fmla="val 4657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E7B71DFD-685F-41B1-A0F3-3C701B6B06CA}"/>
              </a:ext>
            </a:extLst>
          </p:cNvPr>
          <p:cNvSpPr/>
          <p:nvPr/>
        </p:nvSpPr>
        <p:spPr>
          <a:xfrm>
            <a:off x="1305230" y="2543190"/>
            <a:ext cx="5245100" cy="812800"/>
          </a:xfrm>
          <a:prstGeom prst="wedgeRectCallout">
            <a:avLst>
              <a:gd name="adj1" fmla="val -53719"/>
              <a:gd name="adj2" fmla="val 4132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99952C2C-0144-4D6E-8FCA-C5ACF03D6BED}"/>
              </a:ext>
            </a:extLst>
          </p:cNvPr>
          <p:cNvSpPr/>
          <p:nvPr/>
        </p:nvSpPr>
        <p:spPr>
          <a:xfrm>
            <a:off x="2612664" y="3462032"/>
            <a:ext cx="5245100" cy="607644"/>
          </a:xfrm>
          <a:prstGeom prst="wedgeRectCallout">
            <a:avLst>
              <a:gd name="adj1" fmla="val 56360"/>
              <a:gd name="adj2" fmla="val 5054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1469E008-5BD9-4008-A8E7-D24C6B1ED376}"/>
              </a:ext>
            </a:extLst>
          </p:cNvPr>
          <p:cNvSpPr/>
          <p:nvPr/>
        </p:nvSpPr>
        <p:spPr>
          <a:xfrm>
            <a:off x="1515119" y="4186166"/>
            <a:ext cx="5245100" cy="812800"/>
          </a:xfrm>
          <a:prstGeom prst="wedgeRectCallout">
            <a:avLst>
              <a:gd name="adj1" fmla="val -57025"/>
              <a:gd name="adj2" fmla="val 50128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59F89C-95D1-482F-B346-5B173CE92E98}"/>
              </a:ext>
            </a:extLst>
          </p:cNvPr>
          <p:cNvSpPr txBox="1"/>
          <p:nvPr/>
        </p:nvSpPr>
        <p:spPr>
          <a:xfrm>
            <a:off x="2612664" y="1873701"/>
            <a:ext cx="4684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latin typeface="+mn-ea"/>
              </a:rPr>
              <a:t>(</a:t>
            </a:r>
            <a:r>
              <a:rPr lang="zh-TW" altLang="en-US" sz="1600" dirty="0">
                <a:latin typeface="+mn-ea"/>
              </a:rPr>
              <a:t>請廣傳！</a:t>
            </a:r>
            <a:r>
              <a:rPr lang="en-US" altLang="zh-TW" sz="1600" dirty="0">
                <a:latin typeface="+mn-ea"/>
              </a:rPr>
              <a:t>)XX</a:t>
            </a:r>
            <a:r>
              <a:rPr lang="zh-TW" altLang="en-US" sz="1600" dirty="0">
                <a:latin typeface="+mn-ea"/>
              </a:rPr>
              <a:t>廣場的保安呼籲大家千萬不要到那裡，因有多名員工發高燒請假！</a:t>
            </a:r>
            <a:endParaRPr lang="zh-HK" altLang="en-US" sz="1600" dirty="0">
              <a:latin typeface="+mn-ea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41E48F2-EFAC-42FF-A003-4BE41A0C959F}"/>
              </a:ext>
            </a:extLst>
          </p:cNvPr>
          <p:cNvSpPr txBox="1"/>
          <p:nvPr/>
        </p:nvSpPr>
        <p:spPr>
          <a:xfrm>
            <a:off x="8196415" y="2679345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+mn-ea"/>
              </a:rPr>
              <a:t>朋友</a:t>
            </a:r>
            <a:r>
              <a:rPr lang="en-US" altLang="zh-TW" b="1" dirty="0">
                <a:latin typeface="+mn-ea"/>
              </a:rPr>
              <a:t>A</a:t>
            </a:r>
            <a:endParaRPr lang="zh-HK" altLang="en-US" b="1" dirty="0">
              <a:latin typeface="+mn-ea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6DD783-B934-4B87-937C-A74E478B2432}"/>
              </a:ext>
            </a:extLst>
          </p:cNvPr>
          <p:cNvSpPr txBox="1"/>
          <p:nvPr/>
        </p:nvSpPr>
        <p:spPr>
          <a:xfrm>
            <a:off x="770258" y="3502011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+mn-ea"/>
              </a:rPr>
              <a:t>我</a:t>
            </a:r>
            <a:endParaRPr lang="zh-HK" altLang="en-US" b="1" dirty="0">
              <a:latin typeface="+mn-ea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C4F8F9-F7C7-4562-8105-95E29251960B}"/>
              </a:ext>
            </a:extLst>
          </p:cNvPr>
          <p:cNvSpPr txBox="1"/>
          <p:nvPr/>
        </p:nvSpPr>
        <p:spPr>
          <a:xfrm>
            <a:off x="775592" y="5136996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+mn-ea"/>
              </a:rPr>
              <a:t>我</a:t>
            </a:r>
            <a:endParaRPr lang="zh-HK" altLang="en-US" b="1" dirty="0">
              <a:latin typeface="+mn-ea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0F8C29-A048-456E-8BD8-88F5BA5E4BF7}"/>
              </a:ext>
            </a:extLst>
          </p:cNvPr>
          <p:cNvSpPr txBox="1"/>
          <p:nvPr/>
        </p:nvSpPr>
        <p:spPr>
          <a:xfrm>
            <a:off x="8074998" y="4573619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+mn-ea"/>
              </a:rPr>
              <a:t>朋友</a:t>
            </a:r>
            <a:r>
              <a:rPr lang="en-US" altLang="zh-TW" b="1" dirty="0">
                <a:latin typeface="+mn-ea"/>
              </a:rPr>
              <a:t>A</a:t>
            </a:r>
            <a:endParaRPr lang="zh-HK" altLang="en-US" b="1" dirty="0">
              <a:latin typeface="+mn-ea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FE89EFB-1ADC-4A7C-A835-CB9554D804E0}"/>
              </a:ext>
            </a:extLst>
          </p:cNvPr>
          <p:cNvSpPr txBox="1"/>
          <p:nvPr/>
        </p:nvSpPr>
        <p:spPr>
          <a:xfrm>
            <a:off x="2881893" y="3571711"/>
            <a:ext cx="4684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+mn-ea"/>
              </a:rPr>
              <a:t>疫情嚴重，我什麼都信！</a:t>
            </a:r>
            <a:endParaRPr lang="zh-HK" altLang="en-US" sz="1600" dirty="0">
              <a:latin typeface="+mn-ea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9D7C043-7940-4140-AF46-6065A7A0B19F}"/>
              </a:ext>
            </a:extLst>
          </p:cNvPr>
          <p:cNvSpPr txBox="1"/>
          <p:nvPr/>
        </p:nvSpPr>
        <p:spPr>
          <a:xfrm>
            <a:off x="1795313" y="2624865"/>
            <a:ext cx="4684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solidFill>
                  <a:srgbClr val="FF0000"/>
                </a:solidFill>
                <a:latin typeface="+mn-ea"/>
              </a:rPr>
              <a:t>謝謝！是從哪裡來的資訊？可靠嗎？若果未經證實便傳開，可能會引起社會恐慌啊！</a:t>
            </a:r>
            <a:endParaRPr lang="zh-HK" altLang="en-US" sz="1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C2B804-3B12-4E0A-9CF1-BA8D3CA4AA81}"/>
              </a:ext>
            </a:extLst>
          </p:cNvPr>
          <p:cNvSpPr txBox="1"/>
          <p:nvPr/>
        </p:nvSpPr>
        <p:spPr>
          <a:xfrm>
            <a:off x="1872376" y="4292967"/>
            <a:ext cx="4684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solidFill>
                  <a:srgbClr val="FF0000"/>
                </a:solidFill>
                <a:latin typeface="+mn-ea"/>
              </a:rPr>
              <a:t>就是因為疫情嚴重，我們更需要理性地面對和討論。要多保重身體啊！</a:t>
            </a:r>
            <a:endParaRPr lang="zh-HK" altLang="en-US" sz="1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2" name="Speech Bubble: Rectangle 21">
            <a:extLst>
              <a:ext uri="{FF2B5EF4-FFF2-40B4-BE49-F238E27FC236}">
                <a16:creationId xmlns:a16="http://schemas.microsoft.com/office/drawing/2014/main" id="{7954EB73-851F-404C-AB3A-5C16136D2896}"/>
              </a:ext>
            </a:extLst>
          </p:cNvPr>
          <p:cNvSpPr/>
          <p:nvPr/>
        </p:nvSpPr>
        <p:spPr>
          <a:xfrm>
            <a:off x="3904396" y="5027300"/>
            <a:ext cx="3987744" cy="674196"/>
          </a:xfrm>
          <a:prstGeom prst="wedgeRectCallout">
            <a:avLst>
              <a:gd name="adj1" fmla="val 59915"/>
              <a:gd name="adj2" fmla="val 48096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1A831F-1003-45C6-9557-B0E398ED3956}"/>
              </a:ext>
            </a:extLst>
          </p:cNvPr>
          <p:cNvSpPr txBox="1"/>
          <p:nvPr/>
        </p:nvSpPr>
        <p:spPr>
          <a:xfrm>
            <a:off x="8166878" y="6095508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/>
              <a:t>朋友</a:t>
            </a:r>
            <a:r>
              <a:rPr lang="en-US" altLang="zh-TW" b="1" dirty="0"/>
              <a:t>A</a:t>
            </a:r>
            <a:endParaRPr lang="zh-HK" altLang="en-US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073F5E4-0AD1-4B13-A87A-5ED0B80B6359}"/>
              </a:ext>
            </a:extLst>
          </p:cNvPr>
          <p:cNvSpPr txBox="1"/>
          <p:nvPr/>
        </p:nvSpPr>
        <p:spPr>
          <a:xfrm>
            <a:off x="3878030" y="5153782"/>
            <a:ext cx="4684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latin typeface="+mn-ea"/>
              </a:rPr>
              <a:t>你也是啊！</a:t>
            </a:r>
            <a:r>
              <a:rPr lang="en-US" altLang="zh-TW" sz="1600" b="1" dirty="0">
                <a:latin typeface="+mn-ea"/>
              </a:rPr>
              <a:t>Take care, my friend!</a:t>
            </a:r>
            <a:endParaRPr lang="zh-HK" altLang="en-US" sz="1600" b="1" dirty="0">
              <a:latin typeface="+mn-ea"/>
            </a:endParaRPr>
          </a:p>
        </p:txBody>
      </p:sp>
      <p:pic>
        <p:nvPicPr>
          <p:cNvPr id="24" name="Graphic 23" descr="Female Profile">
            <a:extLst>
              <a:ext uri="{FF2B5EF4-FFF2-40B4-BE49-F238E27FC236}">
                <a16:creationId xmlns:a16="http://schemas.microsoft.com/office/drawing/2014/main" id="{40924FE9-EBF6-4E13-B2F1-058F1A0EDFC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247078" y="5550705"/>
            <a:ext cx="670230" cy="670230"/>
          </a:xfrm>
          <a:prstGeom prst="rect">
            <a:avLst/>
          </a:prstGeom>
        </p:spPr>
      </p:pic>
      <p:pic>
        <p:nvPicPr>
          <p:cNvPr id="26" name="Graphic 25" descr="Female Profile">
            <a:extLst>
              <a:ext uri="{FF2B5EF4-FFF2-40B4-BE49-F238E27FC236}">
                <a16:creationId xmlns:a16="http://schemas.microsoft.com/office/drawing/2014/main" id="{5E03ADC9-8258-4BCD-91DE-2C27A931364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196415" y="2122771"/>
            <a:ext cx="670230" cy="671411"/>
          </a:xfrm>
          <a:prstGeom prst="rect">
            <a:avLst/>
          </a:prstGeom>
        </p:spPr>
      </p:pic>
      <p:pic>
        <p:nvPicPr>
          <p:cNvPr id="27" name="Graphic 26" descr="Female Profile">
            <a:extLst>
              <a:ext uri="{FF2B5EF4-FFF2-40B4-BE49-F238E27FC236}">
                <a16:creationId xmlns:a16="http://schemas.microsoft.com/office/drawing/2014/main" id="{F330CDC3-1547-4C17-AA6E-29ED4B35E68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082355" y="3814835"/>
            <a:ext cx="670230" cy="670230"/>
          </a:xfrm>
          <a:prstGeom prst="rect">
            <a:avLst/>
          </a:prstGeom>
        </p:spPr>
      </p:pic>
      <p:pic>
        <p:nvPicPr>
          <p:cNvPr id="4" name="Graphic 3" descr="School boy">
            <a:extLst>
              <a:ext uri="{FF2B5EF4-FFF2-40B4-BE49-F238E27FC236}">
                <a16:creationId xmlns:a16="http://schemas.microsoft.com/office/drawing/2014/main" id="{8A8F3E98-9FD9-42FE-981E-030538C96A35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56945" y="2950981"/>
            <a:ext cx="674868" cy="674868"/>
          </a:xfrm>
          <a:prstGeom prst="rect">
            <a:avLst/>
          </a:prstGeom>
        </p:spPr>
      </p:pic>
      <p:pic>
        <p:nvPicPr>
          <p:cNvPr id="28" name="Graphic 27" descr="School boy">
            <a:extLst>
              <a:ext uri="{FF2B5EF4-FFF2-40B4-BE49-F238E27FC236}">
                <a16:creationId xmlns:a16="http://schemas.microsoft.com/office/drawing/2014/main" id="{87382B9C-605E-47B8-9558-647A6AD8AF7B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08323" y="4592566"/>
            <a:ext cx="674868" cy="674868"/>
          </a:xfrm>
          <a:prstGeom prst="rect">
            <a:avLst/>
          </a:prstGeom>
        </p:spPr>
      </p:pic>
      <p:pic>
        <p:nvPicPr>
          <p:cNvPr id="6" name="Graphic 5" descr="Smiling face with no fill">
            <a:extLst>
              <a:ext uri="{FF2B5EF4-FFF2-40B4-BE49-F238E27FC236}">
                <a16:creationId xmlns:a16="http://schemas.microsoft.com/office/drawing/2014/main" id="{CCF872A9-C75B-4DC5-8E9A-0331CA955F4E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7009701" y="5093385"/>
            <a:ext cx="604488" cy="604488"/>
          </a:xfrm>
          <a:prstGeom prst="rect">
            <a:avLst/>
          </a:prstGeom>
        </p:spPr>
      </p:pic>
      <p:pic>
        <p:nvPicPr>
          <p:cNvPr id="8" name="Graphic 7" descr="Crying face with no fill">
            <a:extLst>
              <a:ext uri="{FF2B5EF4-FFF2-40B4-BE49-F238E27FC236}">
                <a16:creationId xmlns:a16="http://schemas.microsoft.com/office/drawing/2014/main" id="{61110CC5-EBAF-44D0-A088-728F7347A02C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986206" y="3500973"/>
            <a:ext cx="538457" cy="538457"/>
          </a:xfrm>
          <a:prstGeom prst="rect">
            <a:avLst/>
          </a:prstGeom>
        </p:spPr>
      </p:pic>
      <p:pic>
        <p:nvPicPr>
          <p:cNvPr id="29" name="Graphic 28" descr="Crying face with no fill">
            <a:extLst>
              <a:ext uri="{FF2B5EF4-FFF2-40B4-BE49-F238E27FC236}">
                <a16:creationId xmlns:a16="http://schemas.microsoft.com/office/drawing/2014/main" id="{6F6EC320-38D5-4714-80CD-E6F85D0A895D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6480026" y="3495374"/>
            <a:ext cx="538457" cy="538457"/>
          </a:xfrm>
          <a:prstGeom prst="rect">
            <a:avLst/>
          </a:prstGeom>
        </p:spPr>
      </p:pic>
      <p:pic>
        <p:nvPicPr>
          <p:cNvPr id="30" name="Graphic 29" descr="Crying face with no fill">
            <a:extLst>
              <a:ext uri="{FF2B5EF4-FFF2-40B4-BE49-F238E27FC236}">
                <a16:creationId xmlns:a16="http://schemas.microsoft.com/office/drawing/2014/main" id="{BB4B670D-6F93-42A9-8B7D-075727F52DA1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7042717" y="3509122"/>
            <a:ext cx="538457" cy="538457"/>
          </a:xfrm>
          <a:prstGeom prst="rect">
            <a:avLst/>
          </a:prstGeom>
        </p:spPr>
      </p:pic>
      <p:sp>
        <p:nvSpPr>
          <p:cNvPr id="31" name="Speech Bubble: Rectangle 30">
            <a:extLst>
              <a:ext uri="{FF2B5EF4-FFF2-40B4-BE49-F238E27FC236}">
                <a16:creationId xmlns:a16="http://schemas.microsoft.com/office/drawing/2014/main" id="{3EEB3C0A-841E-4D02-8C33-3C78FACFFB4D}"/>
              </a:ext>
            </a:extLst>
          </p:cNvPr>
          <p:cNvSpPr/>
          <p:nvPr/>
        </p:nvSpPr>
        <p:spPr>
          <a:xfrm>
            <a:off x="1949450" y="5153782"/>
            <a:ext cx="1928580" cy="1618199"/>
          </a:xfrm>
          <a:prstGeom prst="wedgeRectCallout">
            <a:avLst>
              <a:gd name="adj1" fmla="val -83227"/>
              <a:gd name="adj2" fmla="val 3637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32" name="Graphic 31" descr="School boy">
            <a:extLst>
              <a:ext uri="{FF2B5EF4-FFF2-40B4-BE49-F238E27FC236}">
                <a16:creationId xmlns:a16="http://schemas.microsoft.com/office/drawing/2014/main" id="{C1267FC6-94A2-4FED-8CDD-913DBC75C68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897048" y="5902512"/>
            <a:ext cx="674868" cy="67486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07D88324-BEB6-4280-943F-62662FF20B98}"/>
              </a:ext>
            </a:extLst>
          </p:cNvPr>
          <p:cNvSpPr txBox="1"/>
          <p:nvPr/>
        </p:nvSpPr>
        <p:spPr>
          <a:xfrm>
            <a:off x="1028579" y="6421426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+mn-ea"/>
              </a:rPr>
              <a:t>我</a:t>
            </a:r>
            <a:endParaRPr lang="zh-HK" altLang="en-US" b="1" dirty="0">
              <a:latin typeface="+mn-e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2F84B1-79D7-4783-B5ED-324BD17B39D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19677" y="5228960"/>
            <a:ext cx="1506768" cy="148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82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9840AAD-0D06-4421-BA08-A4790055D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758" y="389429"/>
            <a:ext cx="1428750" cy="9334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4175328-D010-483E-8230-0D3E54044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04800"/>
            <a:ext cx="7624672" cy="1175657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b="1" dirty="0">
                <a:latin typeface="+mn-ea"/>
                <a:ea typeface="+mn-ea"/>
              </a:rPr>
              <a:t>總結</a:t>
            </a:r>
            <a:r>
              <a:rPr lang="en-US" altLang="zh-TW" b="1" dirty="0">
                <a:latin typeface="+mn-ea"/>
                <a:ea typeface="+mn-ea"/>
              </a:rPr>
              <a:t>﹕</a:t>
            </a:r>
            <a:br>
              <a:rPr lang="en-US" altLang="zh-TW" b="1" dirty="0">
                <a:latin typeface="+mn-ea"/>
                <a:ea typeface="+mn-ea"/>
              </a:rPr>
            </a:br>
            <a:r>
              <a:rPr lang="zh-TW" altLang="en-US" b="1" dirty="0">
                <a:latin typeface="+mn-ea"/>
                <a:ea typeface="+mn-ea"/>
              </a:rPr>
              <a:t>同心抗疫，你我有責</a:t>
            </a:r>
            <a:endParaRPr lang="zh-HK" alt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74005-3C41-411F-B2A0-4A5BD33CA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558041"/>
            <a:ext cx="7972767" cy="499515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zh-TW" altLang="en-US" b="1" i="1" dirty="0">
                <a:latin typeface="+mn-ea"/>
              </a:rPr>
              <a:t>疫情嚴峻，學生可以做到的是</a:t>
            </a:r>
            <a:r>
              <a:rPr lang="en-US" altLang="zh-TW" b="1" i="1" dirty="0">
                <a:latin typeface="+mn-ea"/>
              </a:rPr>
              <a:t>﹕</a:t>
            </a:r>
          </a:p>
          <a:p>
            <a:endParaRPr lang="en-US" altLang="zh-HK" dirty="0">
              <a:latin typeface="+mn-ea"/>
            </a:endParaRPr>
          </a:p>
          <a:p>
            <a:pPr marL="457200" indent="-457200">
              <a:buFont typeface="Wingdings" panose="05000000000000000000" pitchFamily="2" charset="2"/>
              <a:buAutoNum type="circleNumWdWhitePlain"/>
            </a:pPr>
            <a:r>
              <a:rPr lang="en-US" altLang="zh-HK" dirty="0">
                <a:latin typeface="+mn-ea"/>
              </a:rPr>
              <a:t> 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拒絕成為未經證實資訊的製造者和傳播者</a:t>
            </a:r>
            <a:r>
              <a:rPr lang="zh-TW" altLang="en-US" dirty="0">
                <a:latin typeface="+mn-ea"/>
              </a:rPr>
              <a:t>，凡事「停一停，諗一諗」，以理性的角度分析資訊的真偽，避免製造社會恐慌，加重各界的負擔；</a:t>
            </a:r>
            <a:endParaRPr lang="en-US" altLang="zh-TW" dirty="0">
              <a:latin typeface="+mn-ea"/>
            </a:endParaRPr>
          </a:p>
          <a:p>
            <a:pPr marL="457200" indent="-457200">
              <a:buFont typeface="Wingdings" panose="05000000000000000000" pitchFamily="2" charset="2"/>
              <a:buAutoNum type="circleNumWdWhitePlain"/>
            </a:pPr>
            <a:endParaRPr lang="en-US" altLang="zh-TW" dirty="0">
              <a:latin typeface="+mn-ea"/>
            </a:endParaRPr>
          </a:p>
          <a:p>
            <a:pPr marL="457200" indent="-457200">
              <a:buFont typeface="Wingdings" panose="05000000000000000000" pitchFamily="2" charset="2"/>
              <a:buAutoNum type="circleNumWdWhitePlain"/>
            </a:pPr>
            <a:r>
              <a:rPr lang="en-US" altLang="zh-TW" dirty="0">
                <a:latin typeface="+mn-ea"/>
              </a:rPr>
              <a:t> 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避免盲目相信未經證實的消息，並盲從建議的行為</a:t>
            </a:r>
            <a:r>
              <a:rPr lang="zh-TW" altLang="en-US" dirty="0">
                <a:latin typeface="+mn-ea"/>
              </a:rPr>
              <a:t>，例如盲搶日用品、口罩等，讓真正有需要的病患者和醫護人員未能購置物資；</a:t>
            </a:r>
            <a:endParaRPr lang="en-US" altLang="zh-TW" dirty="0">
              <a:latin typeface="+mn-ea"/>
            </a:endParaRPr>
          </a:p>
          <a:p>
            <a:pPr marL="457200" indent="-457200">
              <a:buFont typeface="Wingdings" panose="05000000000000000000" pitchFamily="2" charset="2"/>
              <a:buAutoNum type="circleNumWdWhitePlain"/>
            </a:pPr>
            <a:endParaRPr lang="en-US" altLang="zh-TW" dirty="0">
              <a:latin typeface="+mn-ea"/>
            </a:endParaRPr>
          </a:p>
          <a:p>
            <a:pPr marL="457200" indent="-457200">
              <a:buFont typeface="Wingdings" panose="05000000000000000000" pitchFamily="2" charset="2"/>
              <a:buAutoNum type="circleNumWdWhitePlain"/>
            </a:pPr>
            <a:r>
              <a:rPr lang="en-US" altLang="zh-TW" dirty="0">
                <a:latin typeface="+mn-ea"/>
              </a:rPr>
              <a:t> 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事事求真，透過可靠的網站搜尋資訊</a:t>
            </a:r>
            <a:r>
              <a:rPr lang="zh-TW" altLang="en-US" dirty="0">
                <a:latin typeface="+mn-ea"/>
              </a:rPr>
              <a:t>，並將已經證實、有用和正確的資訊與身邊的家人和朋友分享；</a:t>
            </a:r>
            <a:endParaRPr lang="en-US" altLang="zh-TW" dirty="0">
              <a:latin typeface="+mn-ea"/>
            </a:endParaRPr>
          </a:p>
          <a:p>
            <a:pPr marL="457200" indent="-457200">
              <a:buFont typeface="Wingdings" panose="05000000000000000000" pitchFamily="2" charset="2"/>
              <a:buAutoNum type="circleNumWdWhitePlain"/>
            </a:pPr>
            <a:endParaRPr lang="en-US" altLang="zh-TW" dirty="0">
              <a:latin typeface="+mn-ea"/>
            </a:endParaRPr>
          </a:p>
          <a:p>
            <a:pPr marL="457200" indent="-457200">
              <a:buFont typeface="Wingdings" panose="05000000000000000000" pitchFamily="2" charset="2"/>
              <a:buAutoNum type="circleNumWdWhitePlain"/>
            </a:pPr>
            <a:r>
              <a:rPr lang="en-US" altLang="zh-TW" dirty="0">
                <a:latin typeface="+mn-ea"/>
              </a:rPr>
              <a:t> 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抱持正面、樂觀和積極的態度</a:t>
            </a:r>
            <a:r>
              <a:rPr lang="zh-TW" altLang="en-US" dirty="0">
                <a:latin typeface="+mn-ea"/>
              </a:rPr>
              <a:t>防疫抗疫，注意個人和環境衛生、多做運動，善用在家時間增值自己；</a:t>
            </a:r>
            <a:endParaRPr lang="en-US" altLang="zh-TW" dirty="0">
              <a:latin typeface="+mn-ea"/>
            </a:endParaRPr>
          </a:p>
          <a:p>
            <a:pPr marL="457200" indent="-457200">
              <a:buFont typeface="Wingdings" panose="05000000000000000000" pitchFamily="2" charset="2"/>
              <a:buAutoNum type="circleNumWdWhitePlain"/>
            </a:pPr>
            <a:endParaRPr lang="en-US" altLang="zh-TW" dirty="0">
              <a:latin typeface="+mn-ea"/>
            </a:endParaRPr>
          </a:p>
          <a:p>
            <a:pPr marL="457200" indent="-457200">
              <a:buFont typeface="Wingdings" panose="05000000000000000000" pitchFamily="2" charset="2"/>
              <a:buAutoNum type="circleNumWdWhitePlain"/>
            </a:pPr>
            <a:r>
              <a:rPr lang="en-US" altLang="zh-TW" dirty="0">
                <a:latin typeface="+mn-ea"/>
              </a:rPr>
              <a:t> 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愛人如己，互相幫忙，多關心身邊的人，在疫情中互勵互勉，渡過難關！</a:t>
            </a:r>
            <a:endParaRPr lang="en-US" altLang="zh-TW" b="1" dirty="0">
              <a:solidFill>
                <a:srgbClr val="0070C0"/>
              </a:solidFill>
              <a:latin typeface="+mn-ea"/>
            </a:endParaRPr>
          </a:p>
        </p:txBody>
      </p:sp>
      <p:pic>
        <p:nvPicPr>
          <p:cNvPr id="5" name="Graphic 4" descr="Heart">
            <a:extLst>
              <a:ext uri="{FF2B5EF4-FFF2-40B4-BE49-F238E27FC236}">
                <a16:creationId xmlns:a16="http://schemas.microsoft.com/office/drawing/2014/main" id="{4858D894-6F29-4F03-936C-69E6DF08EA6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435516" y="78205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59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3B6E2-F82A-4F45-8CB2-5251534C3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149244"/>
            <a:ext cx="7633742" cy="1492132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b="1" dirty="0">
                <a:latin typeface="+mn-ea"/>
                <a:ea typeface="+mn-ea"/>
              </a:rPr>
              <a:t>前言</a:t>
            </a:r>
            <a:r>
              <a:rPr lang="en-US" altLang="zh-TW" sz="4000" b="1" dirty="0">
                <a:latin typeface="+mn-ea"/>
                <a:ea typeface="+mn-ea"/>
              </a:rPr>
              <a:t/>
            </a:r>
            <a:br>
              <a:rPr lang="en-US" altLang="zh-TW" sz="4000" b="1" dirty="0">
                <a:latin typeface="+mn-ea"/>
                <a:ea typeface="+mn-ea"/>
              </a:rPr>
            </a:br>
            <a:r>
              <a:rPr lang="zh-TW" altLang="en-US" sz="4000" b="1" dirty="0">
                <a:latin typeface="+mn-ea"/>
                <a:ea typeface="+mn-ea"/>
              </a:rPr>
              <a:t>疫情來了</a:t>
            </a:r>
            <a:r>
              <a:rPr lang="en-US" altLang="zh-TW" sz="4000" b="1" dirty="0">
                <a:latin typeface="+mn-ea"/>
                <a:ea typeface="+mn-ea"/>
              </a:rPr>
              <a:t>. . .</a:t>
            </a:r>
            <a:r>
              <a:rPr lang="zh-TW" altLang="en-US" sz="4000" b="1" dirty="0">
                <a:latin typeface="+mn-ea"/>
                <a:ea typeface="+mn-ea"/>
              </a:rPr>
              <a:t>但千萬別慌張</a:t>
            </a:r>
            <a:r>
              <a:rPr lang="en-US" altLang="zh-TW" sz="4000" b="1" dirty="0">
                <a:latin typeface="+mn-ea"/>
                <a:ea typeface="+mn-ea"/>
              </a:rPr>
              <a:t>!</a:t>
            </a:r>
            <a:r>
              <a:rPr lang="zh-TW" altLang="en-US" sz="4000" b="1" dirty="0">
                <a:latin typeface="+mn-ea"/>
                <a:ea typeface="+mn-ea"/>
              </a:rPr>
              <a:t>   </a:t>
            </a:r>
            <a:endParaRPr lang="zh-HK" altLang="en-US" sz="4000" b="1" dirty="0">
              <a:latin typeface="+mn-ea"/>
              <a:ea typeface="+mn-ea"/>
            </a:endParaRPr>
          </a:p>
        </p:txBody>
      </p:sp>
      <p:pic>
        <p:nvPicPr>
          <p:cNvPr id="7" name="Picture 6" descr="A close up of a toy&#10;&#10;Description automatically generated">
            <a:extLst>
              <a:ext uri="{FF2B5EF4-FFF2-40B4-BE49-F238E27FC236}">
                <a16:creationId xmlns:a16="http://schemas.microsoft.com/office/drawing/2014/main" id="{6AAFDA45-14A1-4107-8A02-BA61358E83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230" y="2979549"/>
            <a:ext cx="3421540" cy="21255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FE8AD-52BD-48FE-ADFA-C3556613C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621176"/>
            <a:ext cx="7633742" cy="5087580"/>
          </a:xfrm>
        </p:spPr>
        <p:txBody>
          <a:bodyPr>
            <a:normAutofit fontScale="85000" lnSpcReduction="20000"/>
          </a:bodyPr>
          <a:lstStyle/>
          <a:p>
            <a:r>
              <a:rPr lang="en-US" altLang="zh-HK" sz="2800" dirty="0">
                <a:latin typeface="+mn-ea"/>
              </a:rPr>
              <a:t> </a:t>
            </a:r>
            <a:r>
              <a:rPr lang="zh-TW" altLang="en-US" sz="2800" dirty="0">
                <a:latin typeface="+mn-ea"/>
              </a:rPr>
              <a:t>作為學生，你</a:t>
            </a:r>
            <a:r>
              <a:rPr lang="en-US" altLang="zh-TW" sz="2800" dirty="0">
                <a:latin typeface="+mn-ea"/>
              </a:rPr>
              <a:t>/</a:t>
            </a:r>
            <a:r>
              <a:rPr lang="zh-TW" altLang="en-US" sz="2800" dirty="0">
                <a:latin typeface="+mn-ea"/>
              </a:rPr>
              <a:t>妳或許未曾真真正正經歷過沙士疫症，現時</a:t>
            </a:r>
            <a:r>
              <a:rPr lang="zh-TW" altLang="en-US" sz="2800" dirty="0" smtClean="0">
                <a:latin typeface="+mn-ea"/>
              </a:rPr>
              <a:t>「</a:t>
            </a:r>
            <a:r>
              <a:rPr lang="en-US" altLang="zh-TW" sz="2800" dirty="0" smtClean="0">
                <a:latin typeface="+mn-ea"/>
              </a:rPr>
              <a:t>2019</a:t>
            </a:r>
            <a:r>
              <a:rPr lang="zh-TW" altLang="en-US" sz="2800" dirty="0" smtClean="0">
                <a:latin typeface="+mn-ea"/>
              </a:rPr>
              <a:t>冠狀病毒病</a:t>
            </a:r>
            <a:r>
              <a:rPr lang="en-US" altLang="zh-TW" sz="2800" dirty="0" smtClean="0">
                <a:latin typeface="+mn-ea"/>
              </a:rPr>
              <a:t>(COVID-19)</a:t>
            </a:r>
            <a:r>
              <a:rPr lang="zh-TW" altLang="en-US" sz="2800" dirty="0" smtClean="0">
                <a:latin typeface="+mn-ea"/>
              </a:rPr>
              <a:t>」</a:t>
            </a:r>
            <a:r>
              <a:rPr lang="zh-TW" altLang="en-US" sz="2800" dirty="0">
                <a:latin typeface="+mn-ea"/>
              </a:rPr>
              <a:t>的出現所引發社會的憂慮甚至恐慌，是由於大家對它的傳播方式、預防方法、醫療方法等尚未完全掌握，於是與疾病相關的資訊在未有證據下仍以驚人的速度傳播</a:t>
            </a:r>
            <a:r>
              <a:rPr lang="en-US" altLang="zh-TW" sz="2800" dirty="0">
                <a:latin typeface="+mn-ea"/>
              </a:rPr>
              <a:t>……</a:t>
            </a:r>
          </a:p>
          <a:p>
            <a:endParaRPr lang="en-US" altLang="zh-TW" sz="2800" dirty="0">
              <a:latin typeface="+mn-ea"/>
            </a:endParaRPr>
          </a:p>
          <a:p>
            <a:endParaRPr lang="en-US" altLang="zh-TW" sz="2800" dirty="0">
              <a:latin typeface="+mn-ea"/>
            </a:endParaRPr>
          </a:p>
          <a:p>
            <a:endParaRPr lang="en-US" altLang="zh-TW" sz="2800" dirty="0">
              <a:latin typeface="+mn-ea"/>
            </a:endParaRPr>
          </a:p>
          <a:p>
            <a:endParaRPr lang="en-US" altLang="zh-TW" sz="2800" dirty="0">
              <a:latin typeface="+mn-ea"/>
            </a:endParaRPr>
          </a:p>
          <a:p>
            <a:r>
              <a:rPr lang="zh-TW" altLang="en-US" sz="2800" dirty="0">
                <a:latin typeface="+mn-ea"/>
              </a:rPr>
              <a:t>然而，在危急之時，我們更應該以尊重證據的科學精神，運用明辨性思維，多角度探求真相。我們必須慎思明辨，將可靠和正確的資訊向別人分享，並保持個人和環境衛生，齊心協力，必能對抗疫情。</a:t>
            </a:r>
            <a:endParaRPr lang="en-US" altLang="zh-TW" sz="2800" dirty="0">
              <a:latin typeface="+mn-ea"/>
            </a:endParaRPr>
          </a:p>
          <a:p>
            <a:pPr marL="0" indent="0">
              <a:buNone/>
            </a:pPr>
            <a:endParaRPr lang="zh-HK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825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>
            <a:extLst>
              <a:ext uri="{FF2B5EF4-FFF2-40B4-BE49-F238E27FC236}">
                <a16:creationId xmlns:a16="http://schemas.microsoft.com/office/drawing/2014/main" id="{DD0AEE21-CF4B-4395-A100-EFB0EB9951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664368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9F8DBD9A-1B56-4D4B-856B-89CC682C6B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EE079F42-5C7A-44DD-9E9F-A34795A48F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9318" y="0"/>
            <a:ext cx="860468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09777E15-6D68-4808-AD20-82EA7377F4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963" y="0"/>
            <a:ext cx="664369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CE79CAD8-9F7F-4756-BD12-8463CA4C6F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664368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A9923A21-5790-4667-B5C7-ADA793B499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8336" y="643466"/>
            <a:ext cx="7200601" cy="55710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CD4A0374-42E5-4820-9BC6-890D30E6B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0914" y="736654"/>
            <a:ext cx="4415444" cy="53846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54E1C48-A6CA-4E99-9D3F-CFC891B816BA}"/>
              </a:ext>
            </a:extLst>
          </p:cNvPr>
          <p:cNvSpPr txBox="1"/>
          <p:nvPr/>
        </p:nvSpPr>
        <p:spPr>
          <a:xfrm>
            <a:off x="3600450" y="916936"/>
            <a:ext cx="24860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>
                <a:latin typeface="+mn-ea"/>
              </a:rPr>
              <a:t>(</a:t>
            </a:r>
            <a:r>
              <a:rPr lang="zh-TW" altLang="en-US" sz="1400" dirty="0">
                <a:latin typeface="+mn-ea"/>
              </a:rPr>
              <a:t>請廣傳！</a:t>
            </a:r>
            <a:r>
              <a:rPr lang="en-US" altLang="zh-TW" sz="1400" dirty="0">
                <a:latin typeface="+mn-ea"/>
              </a:rPr>
              <a:t>)XX</a:t>
            </a:r>
            <a:r>
              <a:rPr lang="zh-TW" altLang="en-US" sz="1400" dirty="0">
                <a:latin typeface="+mn-ea"/>
              </a:rPr>
              <a:t>廣場的保安呼籲大家千萬不要到那裡，因有多名員工發高燒請假！</a:t>
            </a:r>
            <a:endParaRPr lang="zh-HK" altLang="en-US" sz="1400" dirty="0">
              <a:latin typeface="+mn-ea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C76992-F3CF-44AB-A818-6066B872B8BC}"/>
              </a:ext>
            </a:extLst>
          </p:cNvPr>
          <p:cNvSpPr txBox="1"/>
          <p:nvPr/>
        </p:nvSpPr>
        <p:spPr>
          <a:xfrm>
            <a:off x="2795588" y="2037456"/>
            <a:ext cx="2486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+mn-ea"/>
              </a:rPr>
              <a:t>謝謝你的分享！我也收到那段錄音！</a:t>
            </a:r>
            <a:endParaRPr lang="zh-HK" altLang="en-US" sz="1400" dirty="0">
              <a:latin typeface="+mn-ea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CE2A51E-986B-431C-A793-1148CBF2BF60}"/>
              </a:ext>
            </a:extLst>
          </p:cNvPr>
          <p:cNvSpPr txBox="1"/>
          <p:nvPr/>
        </p:nvSpPr>
        <p:spPr>
          <a:xfrm>
            <a:off x="3468360" y="2956402"/>
            <a:ext cx="25740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+mn-ea"/>
              </a:rPr>
              <a:t>現時疫情嚴重，寧可信其有！還有快去買日常用品，聽說快要暫停內地的貨物入口了！</a:t>
            </a:r>
            <a:endParaRPr lang="zh-HK" altLang="en-US" sz="1400" dirty="0">
              <a:latin typeface="+mn-ea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A6ABF2F-6DFC-412B-9BE7-0C484F628856}"/>
              </a:ext>
            </a:extLst>
          </p:cNvPr>
          <p:cNvSpPr txBox="1"/>
          <p:nvPr/>
        </p:nvSpPr>
        <p:spPr>
          <a:xfrm>
            <a:off x="2809875" y="4035715"/>
            <a:ext cx="3448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+mn-ea"/>
              </a:rPr>
              <a:t>謝！那我現在就去找我媽一起去</a:t>
            </a:r>
            <a:endParaRPr lang="en-US" altLang="zh-TW" sz="1400" dirty="0">
              <a:latin typeface="+mn-ea"/>
            </a:endParaRPr>
          </a:p>
          <a:p>
            <a:r>
              <a:rPr lang="zh-TW" altLang="en-US" sz="1400" dirty="0">
                <a:latin typeface="+mn-ea"/>
              </a:rPr>
              <a:t>買日用品！</a:t>
            </a:r>
            <a:endParaRPr lang="zh-HK" altLang="en-US" sz="1400" dirty="0">
              <a:latin typeface="+mn-ea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E6CBCC8-9715-4F9B-8FBD-15CAFF550AA7}"/>
              </a:ext>
            </a:extLst>
          </p:cNvPr>
          <p:cNvSpPr txBox="1"/>
          <p:nvPr/>
        </p:nvSpPr>
        <p:spPr>
          <a:xfrm>
            <a:off x="3608308" y="4995868"/>
            <a:ext cx="3448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/>
              <a:t>唉！總之買得多少就多少吧！</a:t>
            </a:r>
            <a:endParaRPr lang="zh-HK" altLang="en-US" sz="1400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FAC14E3-2578-434D-B95D-6BEFF9426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193" y="6226590"/>
            <a:ext cx="7633742" cy="953144"/>
          </a:xfrm>
        </p:spPr>
        <p:txBody>
          <a:bodyPr>
            <a:normAutofit fontScale="90000"/>
          </a:bodyPr>
          <a:lstStyle/>
          <a:p>
            <a:r>
              <a:rPr lang="zh-TW" altLang="en-US" sz="4000" b="1" dirty="0">
                <a:latin typeface="+mn-ea"/>
                <a:ea typeface="+mn-ea"/>
              </a:rPr>
              <a:t>你</a:t>
            </a:r>
            <a:r>
              <a:rPr lang="en-US" altLang="zh-TW" sz="4000" b="1" dirty="0">
                <a:latin typeface="+mn-ea"/>
                <a:ea typeface="+mn-ea"/>
              </a:rPr>
              <a:t>/</a:t>
            </a:r>
            <a:r>
              <a:rPr lang="zh-TW" altLang="en-US" sz="4000" b="1" dirty="0">
                <a:latin typeface="+mn-ea"/>
                <a:ea typeface="+mn-ea"/>
              </a:rPr>
              <a:t>妳們曾經與朋友有上述的對話嗎？</a:t>
            </a:r>
            <a:endParaRPr lang="zh-HK" altLang="en-US" sz="4000" b="1" dirty="0">
              <a:latin typeface="+mn-ea"/>
              <a:ea typeface="+mn-ea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A6DA1BB-F51A-49D6-B183-A64701D00CE9}"/>
              </a:ext>
            </a:extLst>
          </p:cNvPr>
          <p:cNvSpPr txBox="1"/>
          <p:nvPr/>
        </p:nvSpPr>
        <p:spPr>
          <a:xfrm>
            <a:off x="7056358" y="5674309"/>
            <a:ext cx="1298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(</a:t>
            </a:r>
            <a:r>
              <a:rPr lang="zh-TW" altLang="en-US" dirty="0"/>
              <a:t>模擬對話</a:t>
            </a:r>
            <a:r>
              <a:rPr lang="en-US" altLang="zh-TW" dirty="0"/>
              <a:t>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6273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D0C73-9553-4F86-B548-EF63AE2B0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latin typeface="+mn-ea"/>
                <a:ea typeface="+mn-ea"/>
              </a:rPr>
              <a:t>根據上述的對話，你</a:t>
            </a:r>
            <a:r>
              <a:rPr lang="en-US" altLang="zh-TW" dirty="0">
                <a:latin typeface="+mn-ea"/>
                <a:ea typeface="+mn-ea"/>
              </a:rPr>
              <a:t>/</a:t>
            </a:r>
            <a:r>
              <a:rPr lang="zh-TW" altLang="en-US" dirty="0">
                <a:latin typeface="+mn-ea"/>
                <a:ea typeface="+mn-ea"/>
              </a:rPr>
              <a:t>妳認為有哪些值得注意的地方？</a:t>
            </a:r>
            <a:endParaRPr lang="zh-HK" altLang="en-US" dirty="0">
              <a:latin typeface="+mn-ea"/>
              <a:ea typeface="+mn-e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0C4F18-733C-4CFF-B77C-CF2C0EF9B9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637" y="1925318"/>
            <a:ext cx="3779023" cy="457199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7DF6FA6B-1571-4A4E-955C-7375AC5349DD}"/>
              </a:ext>
            </a:extLst>
          </p:cNvPr>
          <p:cNvSpPr/>
          <p:nvPr/>
        </p:nvSpPr>
        <p:spPr>
          <a:xfrm>
            <a:off x="1262743" y="1925318"/>
            <a:ext cx="3455038" cy="8614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AEC8129-DE85-4B3A-8F07-0FCC11700C38}"/>
              </a:ext>
            </a:extLst>
          </p:cNvPr>
          <p:cNvSpPr/>
          <p:nvPr/>
        </p:nvSpPr>
        <p:spPr>
          <a:xfrm>
            <a:off x="1116962" y="3704404"/>
            <a:ext cx="3063152" cy="8614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B16DED7-D1FD-43EB-8566-2E6602EA69AA}"/>
              </a:ext>
            </a:extLst>
          </p:cNvPr>
          <p:cNvSpPr/>
          <p:nvPr/>
        </p:nvSpPr>
        <p:spPr>
          <a:xfrm>
            <a:off x="708680" y="4516117"/>
            <a:ext cx="3063152" cy="8614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FC3854A-F658-4428-8F65-CD48E9B82B57}"/>
              </a:ext>
            </a:extLst>
          </p:cNvPr>
          <p:cNvCxnSpPr>
            <a:cxnSpLocks/>
            <a:stCxn id="6" idx="6"/>
          </p:cNvCxnSpPr>
          <p:nvPr/>
        </p:nvCxnSpPr>
        <p:spPr>
          <a:xfrm>
            <a:off x="4717781" y="2356031"/>
            <a:ext cx="1305648" cy="22751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7CC844E-B7A9-42EC-A799-822090E02C8E}"/>
              </a:ext>
            </a:extLst>
          </p:cNvPr>
          <p:cNvCxnSpPr>
            <a:cxnSpLocks/>
          </p:cNvCxnSpPr>
          <p:nvPr/>
        </p:nvCxnSpPr>
        <p:spPr>
          <a:xfrm>
            <a:off x="4126122" y="4182289"/>
            <a:ext cx="1396522" cy="153470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62387B0-6A35-4FCD-9DAF-2CC3AC9B5CB0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3644900" y="4263291"/>
            <a:ext cx="1945620" cy="81979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F665449-3FF7-4B5C-97BB-00D8A0219D01}"/>
              </a:ext>
            </a:extLst>
          </p:cNvPr>
          <p:cNvSpPr txBox="1"/>
          <p:nvPr/>
        </p:nvSpPr>
        <p:spPr>
          <a:xfrm>
            <a:off x="6060806" y="1756993"/>
            <a:ext cx="2844800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+mn-ea"/>
              </a:rPr>
              <a:t>(1) </a:t>
            </a:r>
            <a:r>
              <a:rPr lang="zh-TW" altLang="en-US" dirty="0">
                <a:latin typeface="+mn-ea"/>
              </a:rPr>
              <a:t>未能清楚資料來源，例如只能指出是「</a:t>
            </a:r>
            <a:r>
              <a:rPr lang="en-US" altLang="zh-TW" dirty="0">
                <a:latin typeface="+mn-ea"/>
              </a:rPr>
              <a:t>XX</a:t>
            </a:r>
            <a:r>
              <a:rPr lang="zh-TW" altLang="en-US" dirty="0">
                <a:latin typeface="+mn-ea"/>
              </a:rPr>
              <a:t>廣場的保安」，卻未有提供任何網頁連結，讓別人查證消息的真偽，便要求他人向外廣傳。</a:t>
            </a:r>
            <a:endParaRPr lang="zh-HK" altLang="en-US" dirty="0">
              <a:latin typeface="+mn-ea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A582D8E-7F9F-4282-A80F-82D82E3D263D}"/>
              </a:ext>
            </a:extLst>
          </p:cNvPr>
          <p:cNvSpPr/>
          <p:nvPr/>
        </p:nvSpPr>
        <p:spPr>
          <a:xfrm>
            <a:off x="725076" y="2803609"/>
            <a:ext cx="3455038" cy="8614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ACBA758-A783-49A4-9248-523A92DC8A0D}"/>
              </a:ext>
            </a:extLst>
          </p:cNvPr>
          <p:cNvCxnSpPr>
            <a:cxnSpLocks/>
            <a:stCxn id="18" idx="6"/>
            <a:endCxn id="21" idx="1"/>
          </p:cNvCxnSpPr>
          <p:nvPr/>
        </p:nvCxnSpPr>
        <p:spPr>
          <a:xfrm>
            <a:off x="4180114" y="3234322"/>
            <a:ext cx="1410406" cy="102896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78D6300-A70F-4D0D-A5C1-880CAC82485D}"/>
              </a:ext>
            </a:extLst>
          </p:cNvPr>
          <p:cNvSpPr txBox="1"/>
          <p:nvPr/>
        </p:nvSpPr>
        <p:spPr>
          <a:xfrm>
            <a:off x="5590520" y="3801626"/>
            <a:ext cx="2195175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+mn-ea"/>
              </a:rPr>
              <a:t>(2) </a:t>
            </a:r>
            <a:r>
              <a:rPr lang="zh-TW" altLang="en-US" dirty="0">
                <a:latin typeface="+mn-ea"/>
              </a:rPr>
              <a:t>沒有就所接收的訊息加以提問</a:t>
            </a:r>
            <a:r>
              <a:rPr lang="en-US" altLang="zh-TW" dirty="0">
                <a:latin typeface="+mn-ea"/>
              </a:rPr>
              <a:t>/</a:t>
            </a:r>
            <a:r>
              <a:rPr lang="zh-TW" altLang="en-US" dirty="0">
                <a:latin typeface="+mn-ea"/>
              </a:rPr>
              <a:t>查詢，便相信。</a:t>
            </a:r>
            <a:endParaRPr lang="zh-HK" altLang="en-US" dirty="0">
              <a:latin typeface="+mn-ea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5F32BF7-E383-4450-AC3A-DF031C27F8F1}"/>
              </a:ext>
            </a:extLst>
          </p:cNvPr>
          <p:cNvSpPr txBox="1"/>
          <p:nvPr/>
        </p:nvSpPr>
        <p:spPr>
          <a:xfrm>
            <a:off x="5590520" y="5209042"/>
            <a:ext cx="28448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+mn-ea"/>
              </a:rPr>
              <a:t>(3) </a:t>
            </a:r>
            <a:r>
              <a:rPr lang="zh-TW" altLang="en-US" dirty="0">
                <a:latin typeface="+mn-ea"/>
              </a:rPr>
              <a:t>觀念錯誤，「寧可信其有」的態度並不能幫助你們尋求事實和真相。</a:t>
            </a:r>
            <a:endParaRPr lang="zh-HK" altLang="en-US" dirty="0">
              <a:latin typeface="+mn-ea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65BD591-6011-4FBE-B8AF-DCD07E329660}"/>
              </a:ext>
            </a:extLst>
          </p:cNvPr>
          <p:cNvSpPr txBox="1"/>
          <p:nvPr/>
        </p:nvSpPr>
        <p:spPr>
          <a:xfrm>
            <a:off x="798739" y="6475615"/>
            <a:ext cx="1298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(</a:t>
            </a:r>
            <a:r>
              <a:rPr lang="zh-TW" altLang="en-US" dirty="0"/>
              <a:t>模擬對話</a:t>
            </a:r>
            <a:r>
              <a:rPr lang="en-US" altLang="zh-TW" dirty="0"/>
              <a:t>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13553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64512-AAA7-4440-9F02-F540E31C0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753" y="263418"/>
            <a:ext cx="7629525" cy="1010493"/>
          </a:xfrm>
        </p:spPr>
        <p:txBody>
          <a:bodyPr/>
          <a:lstStyle/>
          <a:p>
            <a:r>
              <a:rPr lang="zh-TW" altLang="en-US" b="1" dirty="0">
                <a:latin typeface="+mn-ea"/>
                <a:ea typeface="+mn-ea"/>
              </a:rPr>
              <a:t>真相是</a:t>
            </a:r>
            <a:r>
              <a:rPr lang="en-US" altLang="zh-TW" b="1" dirty="0">
                <a:latin typeface="+mn-ea"/>
                <a:ea typeface="+mn-ea"/>
              </a:rPr>
              <a:t>. . .</a:t>
            </a:r>
            <a:endParaRPr lang="zh-HK" altLang="en-US" b="1" dirty="0">
              <a:latin typeface="+mn-ea"/>
              <a:ea typeface="+mn-ea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CB0FA7-5140-4E79-8AA5-3D45743DB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5218" y="1221170"/>
            <a:ext cx="3839137" cy="1921925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342900" indent="-342900">
              <a:buAutoNum type="arabicParenBoth"/>
            </a:pPr>
            <a:r>
              <a:rPr lang="zh-TW" altLang="en-US" dirty="0">
                <a:solidFill>
                  <a:schemeClr val="tx1"/>
                </a:solidFill>
                <a:latin typeface="+mn-ea"/>
              </a:rPr>
              <a:t>政府於</a:t>
            </a:r>
            <a:r>
              <a:rPr lang="en-US" altLang="zh-TW" dirty="0">
                <a:solidFill>
                  <a:schemeClr val="tx1"/>
                </a:solidFill>
                <a:latin typeface="+mn-ea"/>
              </a:rPr>
              <a:t>2020</a:t>
            </a:r>
            <a:r>
              <a:rPr lang="zh-TW" altLang="en-US" dirty="0">
                <a:solidFill>
                  <a:schemeClr val="tx1"/>
                </a:solidFill>
                <a:latin typeface="+mn-ea"/>
              </a:rPr>
              <a:t>年</a:t>
            </a:r>
            <a:r>
              <a:rPr lang="en-US" altLang="zh-TW" dirty="0">
                <a:solidFill>
                  <a:schemeClr val="tx1"/>
                </a:solidFill>
                <a:latin typeface="+mn-ea"/>
              </a:rPr>
              <a:t>2</a:t>
            </a:r>
            <a:r>
              <a:rPr lang="zh-TW" altLang="en-US" dirty="0">
                <a:solidFill>
                  <a:schemeClr val="tx1"/>
                </a:solidFill>
                <a:latin typeface="+mn-ea"/>
              </a:rPr>
              <a:t>月</a:t>
            </a:r>
            <a:r>
              <a:rPr lang="en-US" altLang="zh-TW" dirty="0">
                <a:solidFill>
                  <a:schemeClr val="tx1"/>
                </a:solidFill>
                <a:latin typeface="+mn-ea"/>
              </a:rPr>
              <a:t>5</a:t>
            </a:r>
            <a:r>
              <a:rPr lang="zh-TW" altLang="en-US" dirty="0">
                <a:solidFill>
                  <a:schemeClr val="tx1"/>
                </a:solidFill>
                <a:latin typeface="+mn-ea"/>
              </a:rPr>
              <a:t>日發表新聞公報「譴責造謠者</a:t>
            </a:r>
            <a:r>
              <a:rPr lang="zh-TW" altLang="en-US" dirty="0" smtClean="0">
                <a:solidFill>
                  <a:schemeClr val="tx1"/>
                </a:solidFill>
                <a:latin typeface="+mn-ea"/>
              </a:rPr>
              <a:t>」</a:t>
            </a:r>
            <a:endParaRPr lang="en-US" altLang="zh-TW" dirty="0" smtClean="0">
              <a:solidFill>
                <a:schemeClr val="tx1"/>
              </a:solidFill>
              <a:latin typeface="+mn-ea"/>
            </a:endParaRPr>
          </a:p>
          <a:p>
            <a:endParaRPr lang="en-US" altLang="zh-TW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buAutoNum type="arabicParenBoth"/>
            </a:pPr>
            <a:endParaRPr lang="en-US" altLang="zh-TW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0BEBF2-3336-4733-853A-5CEB02801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5219" y="3441791"/>
            <a:ext cx="4544704" cy="31066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1600" b="1" u="sng" dirty="0" smtClean="0">
                <a:latin typeface="+mn-ea"/>
              </a:rPr>
              <a:t>相關新聞</a:t>
            </a:r>
            <a:r>
              <a:rPr lang="en-US" altLang="zh-TW" sz="1600" b="1" u="sng" dirty="0" smtClean="0">
                <a:latin typeface="+mn-ea"/>
              </a:rPr>
              <a:t>/</a:t>
            </a:r>
            <a:r>
              <a:rPr lang="zh-TW" altLang="en-US" sz="1600" b="1" u="sng" dirty="0" smtClean="0">
                <a:latin typeface="+mn-ea"/>
              </a:rPr>
              <a:t>資料</a:t>
            </a:r>
            <a:r>
              <a:rPr lang="en-US" altLang="zh-TW" sz="1600" b="1" u="sng" dirty="0" smtClean="0">
                <a:latin typeface="+mn-ea"/>
              </a:rPr>
              <a:t>﹕</a:t>
            </a:r>
          </a:p>
          <a:p>
            <a:pPr marL="0" indent="0">
              <a:buNone/>
            </a:pPr>
            <a:r>
              <a:rPr lang="en-US" altLang="zh-TW" sz="1600" dirty="0" smtClean="0">
                <a:latin typeface="+mn-ea"/>
              </a:rPr>
              <a:t>〈</a:t>
            </a:r>
            <a:r>
              <a:rPr lang="zh-TW" altLang="en-US" sz="1600" dirty="0">
                <a:latin typeface="+mn-ea"/>
              </a:rPr>
              <a:t>政府譴責造謠者</a:t>
            </a:r>
            <a:r>
              <a:rPr lang="en-US" altLang="zh-TW" sz="1600" dirty="0" smtClean="0">
                <a:latin typeface="+mn-ea"/>
              </a:rPr>
              <a:t>〉</a:t>
            </a:r>
            <a:r>
              <a:rPr lang="zh-TW" altLang="en-US" sz="1600" dirty="0" smtClean="0">
                <a:latin typeface="+mn-ea"/>
              </a:rPr>
              <a:t>，</a:t>
            </a:r>
            <a:r>
              <a:rPr lang="en-US" altLang="zh-TW" sz="1600" dirty="0">
                <a:latin typeface="+mn-ea"/>
              </a:rPr>
              <a:t>2020</a:t>
            </a:r>
            <a:r>
              <a:rPr lang="zh-TW" altLang="en-US" sz="1600" dirty="0">
                <a:latin typeface="+mn-ea"/>
              </a:rPr>
              <a:t>年</a:t>
            </a:r>
            <a:r>
              <a:rPr lang="en-US" altLang="zh-TW" sz="1600" dirty="0">
                <a:latin typeface="+mn-ea"/>
              </a:rPr>
              <a:t>2</a:t>
            </a:r>
            <a:r>
              <a:rPr lang="zh-TW" altLang="en-US" sz="1600" dirty="0">
                <a:latin typeface="+mn-ea"/>
              </a:rPr>
              <a:t>月</a:t>
            </a:r>
            <a:r>
              <a:rPr lang="en-US" altLang="zh-TW" sz="1600" dirty="0">
                <a:latin typeface="+mn-ea"/>
              </a:rPr>
              <a:t>5</a:t>
            </a:r>
            <a:r>
              <a:rPr lang="zh-TW" altLang="en-US" sz="1600" dirty="0">
                <a:latin typeface="+mn-ea"/>
              </a:rPr>
              <a:t>日</a:t>
            </a:r>
            <a:r>
              <a:rPr lang="zh-TW" altLang="en-US" sz="1600" b="1" dirty="0">
                <a:latin typeface="+mn-ea"/>
              </a:rPr>
              <a:t>。</a:t>
            </a:r>
            <a:r>
              <a:rPr lang="en-US" altLang="zh-HK" sz="1600" dirty="0"/>
              <a:t> </a:t>
            </a:r>
            <a:r>
              <a:rPr lang="zh-TW" altLang="en-US" sz="1600" dirty="0" smtClean="0"/>
              <a:t>取自</a:t>
            </a:r>
            <a:endParaRPr lang="en-US" altLang="zh-HK" sz="1600" dirty="0" smtClean="0"/>
          </a:p>
          <a:p>
            <a:pPr marL="0" indent="0">
              <a:buNone/>
            </a:pPr>
            <a:r>
              <a:rPr lang="en-US" altLang="zh-HK" sz="1600" dirty="0" smtClean="0">
                <a:latin typeface="+mn-ea"/>
                <a:hlinkClick r:id="rId3"/>
              </a:rPr>
              <a:t>https</a:t>
            </a:r>
            <a:r>
              <a:rPr lang="en-US" altLang="zh-HK" sz="1600" dirty="0">
                <a:latin typeface="+mn-ea"/>
                <a:hlinkClick r:id="rId3"/>
              </a:rPr>
              <a:t>://</a:t>
            </a:r>
            <a:r>
              <a:rPr lang="en-US" altLang="zh-HK" sz="1600" dirty="0" smtClean="0">
                <a:latin typeface="+mn-ea"/>
                <a:hlinkClick r:id="rId3"/>
              </a:rPr>
              <a:t>www.info.gov.hk/gia/general/202002/05/P2020020500775.htm</a:t>
            </a:r>
            <a:endParaRPr lang="en-US" altLang="zh-HK" sz="1600" dirty="0" smtClean="0">
              <a:latin typeface="+mn-ea"/>
            </a:endParaRPr>
          </a:p>
          <a:p>
            <a:pPr marL="0" indent="0">
              <a:buNone/>
            </a:pPr>
            <a:endParaRPr lang="en-US" altLang="zh-HK" sz="1600" dirty="0">
              <a:latin typeface="+mn-ea"/>
            </a:endParaRPr>
          </a:p>
          <a:p>
            <a:pPr marL="0" indent="0">
              <a:buNone/>
            </a:pPr>
            <a:r>
              <a:rPr lang="en-US" altLang="zh-TW" sz="1600" dirty="0" smtClean="0">
                <a:latin typeface="+mn-ea"/>
              </a:rPr>
              <a:t>〈</a:t>
            </a:r>
            <a:r>
              <a:rPr lang="zh-TW" altLang="en-US" sz="1600" dirty="0" smtClean="0">
                <a:latin typeface="+mn-ea"/>
              </a:rPr>
              <a:t>造謠者被捕！發放某商場有多名員工發燒的假消息</a:t>
            </a:r>
            <a:r>
              <a:rPr lang="en-US" altLang="zh-TW" sz="1600" dirty="0" smtClean="0">
                <a:latin typeface="+mn-ea"/>
              </a:rPr>
              <a:t>〉</a:t>
            </a:r>
            <a:r>
              <a:rPr lang="zh-TW" altLang="en-US" sz="1600" dirty="0" smtClean="0">
                <a:latin typeface="+mn-ea"/>
              </a:rPr>
              <a:t>，</a:t>
            </a:r>
            <a:r>
              <a:rPr lang="en-US" altLang="zh-TW" sz="1600" dirty="0" smtClean="0">
                <a:latin typeface="+mn-ea"/>
              </a:rPr>
              <a:t>2020</a:t>
            </a:r>
            <a:r>
              <a:rPr lang="zh-TW" altLang="en-US" sz="1600" dirty="0">
                <a:latin typeface="+mn-ea"/>
              </a:rPr>
              <a:t>年</a:t>
            </a:r>
            <a:r>
              <a:rPr lang="en-US" altLang="zh-TW" sz="1600" dirty="0">
                <a:latin typeface="+mn-ea"/>
              </a:rPr>
              <a:t>2</a:t>
            </a:r>
            <a:r>
              <a:rPr lang="zh-TW" altLang="en-US" sz="1600" dirty="0" smtClean="0">
                <a:latin typeface="+mn-ea"/>
              </a:rPr>
              <a:t>月</a:t>
            </a:r>
            <a:r>
              <a:rPr lang="en-US" altLang="zh-TW" sz="1600" dirty="0" smtClean="0">
                <a:latin typeface="+mn-ea"/>
              </a:rPr>
              <a:t>4</a:t>
            </a:r>
            <a:r>
              <a:rPr lang="zh-TW" altLang="en-US" sz="1600" dirty="0" smtClean="0">
                <a:latin typeface="+mn-ea"/>
              </a:rPr>
              <a:t>日</a:t>
            </a:r>
            <a:r>
              <a:rPr lang="zh-TW" altLang="en-US" sz="1600" b="1" dirty="0">
                <a:latin typeface="+mn-ea"/>
              </a:rPr>
              <a:t>。</a:t>
            </a:r>
            <a:r>
              <a:rPr lang="en-US" altLang="zh-HK" sz="1600" dirty="0"/>
              <a:t> </a:t>
            </a:r>
            <a:r>
              <a:rPr lang="zh-TW" altLang="en-US" sz="1600" dirty="0"/>
              <a:t>取自</a:t>
            </a:r>
            <a:endParaRPr lang="en-US" altLang="zh-HK" sz="1600" dirty="0"/>
          </a:p>
          <a:p>
            <a:pPr marL="0" indent="0">
              <a:buNone/>
            </a:pPr>
            <a:r>
              <a:rPr lang="en-US" altLang="zh-HK" sz="1600" dirty="0">
                <a:latin typeface="+mn-ea"/>
                <a:hlinkClick r:id="rId4"/>
              </a:rPr>
              <a:t>https://twitter.com/hkpoliceforce/status/1224631797134188544</a:t>
            </a:r>
            <a:endParaRPr lang="en-US" altLang="zh-HK" sz="1600" dirty="0">
              <a:latin typeface="+mn-ea"/>
            </a:endParaRPr>
          </a:p>
          <a:p>
            <a:pPr marL="0" indent="0">
              <a:buNone/>
            </a:pPr>
            <a:endParaRPr lang="en-US" altLang="zh-TW" sz="5600" dirty="0">
              <a:latin typeface="+mn-ea"/>
            </a:endParaRPr>
          </a:p>
          <a:p>
            <a:pPr marL="0" indent="0">
              <a:buNone/>
            </a:pPr>
            <a:endParaRPr lang="zh-HK" altLang="en-US" sz="3700" dirty="0">
              <a:latin typeface="+mn-ea"/>
            </a:endParaRPr>
          </a:p>
          <a:p>
            <a:pPr marL="0" indent="0">
              <a:buNone/>
            </a:pPr>
            <a:endParaRPr lang="zh-HK" altLang="en-US" dirty="0">
              <a:latin typeface="+mn-ea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04ACD8E-81A1-4A9D-B80B-6CC7801916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72515" y="1221169"/>
            <a:ext cx="3755971" cy="1921925"/>
          </a:xfrm>
          <a:solidFill>
            <a:schemeClr val="tx2">
              <a:lumMod val="25000"/>
              <a:lumOff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342900" indent="-342900">
              <a:buAutoNum type="arabicParenBoth" startAt="2"/>
            </a:pPr>
            <a:r>
              <a:rPr lang="zh-TW" altLang="en-US" dirty="0">
                <a:solidFill>
                  <a:schemeClr val="tx1"/>
                </a:solidFill>
                <a:latin typeface="+mn-ea"/>
              </a:rPr>
              <a:t>相關人士涉嫌使用無線電話傳送虛假訊息而被</a:t>
            </a:r>
            <a:r>
              <a:rPr lang="zh-TW" altLang="en-US" dirty="0" smtClean="0">
                <a:solidFill>
                  <a:schemeClr val="tx1"/>
                </a:solidFill>
                <a:latin typeface="+mn-ea"/>
              </a:rPr>
              <a:t>拘捕</a:t>
            </a:r>
            <a:endParaRPr lang="en-US" altLang="zh-TW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buAutoNum type="arabicParenBoth" startAt="2"/>
            </a:pPr>
            <a:endParaRPr lang="en-US" altLang="zh-TW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buAutoNum type="arabicParenBoth" startAt="2"/>
            </a:pPr>
            <a:endParaRPr lang="zh-HK" altLang="en-US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10" name="Graphic 9" descr="Eye">
            <a:extLst>
              <a:ext uri="{FF2B5EF4-FFF2-40B4-BE49-F238E27FC236}">
                <a16:creationId xmlns:a16="http://schemas.microsoft.com/office/drawing/2014/main" id="{08CC6475-44D2-4719-B0CB-46AE04E8AE5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044163" y="185700"/>
            <a:ext cx="914400" cy="91440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70339" y="5058596"/>
            <a:ext cx="2630668" cy="13989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81156" y="3300337"/>
            <a:ext cx="2547330" cy="16010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74808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025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FFB16A-7225-47DD-80FC-C76B291E3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375" y="686492"/>
            <a:ext cx="2555421" cy="5278879"/>
          </a:xfrm>
        </p:spPr>
        <p:txBody>
          <a:bodyPr anchor="ctr">
            <a:normAutofit/>
          </a:bodyPr>
          <a:lstStyle/>
          <a:p>
            <a:r>
              <a:rPr lang="zh-TW" altLang="en-US" sz="3100" b="1" dirty="0">
                <a:latin typeface="+mn-ea"/>
                <a:ea typeface="+mn-ea"/>
              </a:rPr>
              <a:t>我可以如何分析資訊的真偽呢？</a:t>
            </a:r>
            <a:endParaRPr lang="zh-HK" altLang="en-US" sz="3100" b="1" dirty="0">
              <a:latin typeface="+mn-ea"/>
              <a:ea typeface="+mn-ea"/>
            </a:endParaRPr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664368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B814CCD-AD43-4A99-987E-4EE1C1945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5296" y="1078378"/>
            <a:ext cx="4949390" cy="5540136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sz="2400" b="1" dirty="0"/>
              <a:t>在收到任何的資訊時，你應該仔細思考以下的問題</a:t>
            </a:r>
            <a:r>
              <a:rPr lang="en-US" altLang="zh-TW" sz="2400" b="1" dirty="0"/>
              <a:t>﹕</a:t>
            </a:r>
          </a:p>
          <a:p>
            <a:pPr marL="0" indent="0">
              <a:buNone/>
            </a:pPr>
            <a:endParaRPr lang="en-US" altLang="zh-HK" sz="2400" dirty="0"/>
          </a:p>
          <a:p>
            <a:pPr>
              <a:buFont typeface="Wingdings" panose="05000000000000000000" pitchFamily="2" charset="2"/>
              <a:buChar char="p"/>
            </a:pPr>
            <a:r>
              <a:rPr lang="zh-TW" altLang="en-US" sz="2400" dirty="0"/>
              <a:t> 誰是訊息的製造者？</a:t>
            </a:r>
            <a:endParaRPr lang="en-US" altLang="zh-TW" sz="2400" dirty="0"/>
          </a:p>
          <a:p>
            <a:pPr>
              <a:buFont typeface="Wingdings" panose="05000000000000000000" pitchFamily="2" charset="2"/>
              <a:buChar char="p"/>
            </a:pPr>
            <a:endParaRPr lang="en-US" altLang="zh-TW" sz="2400" dirty="0"/>
          </a:p>
          <a:p>
            <a:pPr>
              <a:buFont typeface="Wingdings" panose="05000000000000000000" pitchFamily="2" charset="2"/>
              <a:buChar char="p"/>
            </a:pPr>
            <a:r>
              <a:rPr lang="zh-TW" altLang="en-US" sz="2400" dirty="0"/>
              <a:t>是誰將訊息轉發給我？</a:t>
            </a:r>
            <a:endParaRPr lang="en-US" altLang="zh-TW" sz="2400" dirty="0"/>
          </a:p>
          <a:p>
            <a:pPr>
              <a:buFont typeface="Wingdings" panose="05000000000000000000" pitchFamily="2" charset="2"/>
              <a:buChar char="p"/>
            </a:pPr>
            <a:endParaRPr lang="en-US" altLang="zh-TW" sz="2400" dirty="0"/>
          </a:p>
          <a:p>
            <a:pPr>
              <a:buFont typeface="Wingdings" panose="05000000000000000000" pitchFamily="2" charset="2"/>
              <a:buChar char="p"/>
            </a:pPr>
            <a:r>
              <a:rPr lang="zh-TW" altLang="en-US" sz="2400" dirty="0"/>
              <a:t>收到訊息後，我應如何應對？</a:t>
            </a:r>
            <a:endParaRPr lang="en-US" altLang="zh-TW" sz="2400" dirty="0"/>
          </a:p>
          <a:p>
            <a:pPr>
              <a:buFont typeface="Wingdings" panose="05000000000000000000" pitchFamily="2" charset="2"/>
              <a:buChar char="p"/>
            </a:pPr>
            <a:endParaRPr lang="en-US" altLang="zh-TW" sz="2400" dirty="0"/>
          </a:p>
          <a:p>
            <a:pPr>
              <a:buFont typeface="Wingdings" panose="05000000000000000000" pitchFamily="2" charset="2"/>
              <a:buChar char="p"/>
            </a:pPr>
            <a:r>
              <a:rPr lang="zh-TW" altLang="en-US" sz="2400" dirty="0"/>
              <a:t>訊息中包括哪些內容，而我可以從哪裡了解內容的真偽？</a:t>
            </a:r>
            <a:endParaRPr lang="en-US" altLang="zh-TW" sz="2400" dirty="0"/>
          </a:p>
          <a:p>
            <a:pPr>
              <a:buFont typeface="Wingdings" panose="05000000000000000000" pitchFamily="2" charset="2"/>
              <a:buChar char="p"/>
            </a:pPr>
            <a:endParaRPr lang="en-US" altLang="zh-TW" sz="2400" dirty="0"/>
          </a:p>
          <a:p>
            <a:pPr>
              <a:buFont typeface="Wingdings" panose="05000000000000000000" pitchFamily="2" charset="2"/>
              <a:buChar char="p"/>
            </a:pPr>
            <a:r>
              <a:rPr lang="zh-TW" altLang="en-US" sz="2400" dirty="0"/>
              <a:t>假如我將沒有查證的訊息轉發，會造成哪些後果？</a:t>
            </a:r>
            <a:endParaRPr lang="zh-HK" altLang="en-US" sz="2400" dirty="0"/>
          </a:p>
          <a:p>
            <a:pPr>
              <a:buFont typeface="Wingdings" panose="05000000000000000000" pitchFamily="2" charset="2"/>
              <a:buChar char="p"/>
            </a:pPr>
            <a:endParaRPr lang="en-US" altLang="zh-TW" sz="2400" dirty="0"/>
          </a:p>
          <a:p>
            <a:pPr>
              <a:buFont typeface="Wingdings" panose="05000000000000000000" pitchFamily="2" charset="2"/>
              <a:buChar char="p"/>
            </a:pPr>
            <a:endParaRPr lang="en-US" altLang="zh-TW" sz="2400" dirty="0"/>
          </a:p>
          <a:p>
            <a:pPr marL="0" indent="0">
              <a:buNone/>
            </a:pPr>
            <a:endParaRPr lang="zh-HK" altLang="en-US" sz="2400" dirty="0"/>
          </a:p>
        </p:txBody>
      </p:sp>
      <p:pic>
        <p:nvPicPr>
          <p:cNvPr id="9" name="Graphic 8" descr="Head with gears">
            <a:extLst>
              <a:ext uri="{FF2B5EF4-FFF2-40B4-BE49-F238E27FC236}">
                <a16:creationId xmlns:a16="http://schemas.microsoft.com/office/drawing/2014/main" id="{F2E91F92-602B-425A-B2A7-8B6CB1F454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59407" y="1078378"/>
            <a:ext cx="1537822" cy="153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00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CBBA2-6F10-4F5B-8D42-C0B405EDA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5400" b="1" dirty="0">
                <a:latin typeface="+mn-ea"/>
                <a:ea typeface="+mn-ea"/>
              </a:rPr>
              <a:t>問題</a:t>
            </a:r>
            <a:r>
              <a:rPr lang="en-US" altLang="zh-TW" sz="5400" b="1" dirty="0">
                <a:latin typeface="+mn-ea"/>
                <a:ea typeface="+mn-ea"/>
              </a:rPr>
              <a:t>1﹕</a:t>
            </a:r>
            <a:r>
              <a:rPr lang="zh-TW" altLang="en-US" sz="5400" b="1" dirty="0">
                <a:latin typeface="+mn-ea"/>
                <a:ea typeface="+mn-ea"/>
              </a:rPr>
              <a:t>誰是訊息的製造者？</a:t>
            </a:r>
            <a:r>
              <a:rPr lang="en-US" altLang="zh-TW" sz="5400" b="1" dirty="0">
                <a:latin typeface="+mn-ea"/>
                <a:ea typeface="+mn-ea"/>
              </a:rPr>
              <a:t/>
            </a:r>
            <a:br>
              <a:rPr lang="en-US" altLang="zh-TW" sz="5400" b="1" dirty="0">
                <a:latin typeface="+mn-ea"/>
                <a:ea typeface="+mn-ea"/>
              </a:rPr>
            </a:br>
            <a:r>
              <a:rPr lang="en-US" altLang="zh-TW" sz="5400" b="1" dirty="0">
                <a:latin typeface="+mn-ea"/>
                <a:ea typeface="+mn-ea"/>
              </a:rPr>
              <a:t/>
            </a:r>
            <a:br>
              <a:rPr lang="en-US" altLang="zh-TW" sz="5400" b="1" dirty="0">
                <a:latin typeface="+mn-ea"/>
                <a:ea typeface="+mn-ea"/>
              </a:rPr>
            </a:br>
            <a:r>
              <a:rPr lang="en-US" altLang="zh-TW" sz="5400" b="1" dirty="0">
                <a:latin typeface="+mn-ea"/>
                <a:ea typeface="+mn-ea"/>
              </a:rPr>
              <a:t/>
            </a:r>
            <a:br>
              <a:rPr lang="en-US" altLang="zh-TW" sz="5400" b="1" dirty="0">
                <a:latin typeface="+mn-ea"/>
                <a:ea typeface="+mn-ea"/>
              </a:rPr>
            </a:br>
            <a:r>
              <a:rPr lang="en-US" altLang="zh-TW" sz="5400" b="1" dirty="0">
                <a:latin typeface="+mn-ea"/>
                <a:ea typeface="+mn-ea"/>
              </a:rPr>
              <a:t/>
            </a:r>
            <a:br>
              <a:rPr lang="en-US" altLang="zh-TW" sz="5400" b="1" dirty="0">
                <a:latin typeface="+mn-ea"/>
                <a:ea typeface="+mn-ea"/>
              </a:rPr>
            </a:br>
            <a:r>
              <a:rPr lang="en-US" altLang="zh-TW" sz="5400" b="1" dirty="0">
                <a:latin typeface="+mn-ea"/>
                <a:ea typeface="+mn-ea"/>
              </a:rPr>
              <a:t/>
            </a:r>
            <a:br>
              <a:rPr lang="en-US" altLang="zh-TW" sz="5400" b="1" dirty="0">
                <a:latin typeface="+mn-ea"/>
                <a:ea typeface="+mn-ea"/>
              </a:rPr>
            </a:br>
            <a:r>
              <a:rPr lang="en-US" altLang="zh-TW" sz="5400" b="1" dirty="0">
                <a:latin typeface="+mn-ea"/>
                <a:ea typeface="+mn-ea"/>
              </a:rPr>
              <a:t/>
            </a:r>
            <a:br>
              <a:rPr lang="en-US" altLang="zh-TW" sz="5400" b="1" dirty="0">
                <a:latin typeface="+mn-ea"/>
                <a:ea typeface="+mn-ea"/>
              </a:rPr>
            </a:br>
            <a:endParaRPr lang="zh-HK" alt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2E888-F63E-4497-849E-BE6C9834A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389893"/>
            <a:ext cx="7633742" cy="4952850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0070C0"/>
                </a:solidFill>
                <a:latin typeface="+mn-ea"/>
              </a:rPr>
              <a:t>在嚴峻的疫情下，人心惶惶，要找出訊息的製造者並不容易，但假若不是來自可信的機構或政府官方消息，我們都應時刻保持警覺。</a:t>
            </a:r>
            <a:endParaRPr lang="en-US" altLang="zh-TW" dirty="0">
              <a:solidFill>
                <a:srgbClr val="0070C0"/>
              </a:solidFill>
              <a:latin typeface="+mn-ea"/>
            </a:endParaRPr>
          </a:p>
          <a:p>
            <a:endParaRPr lang="en-US" altLang="zh-HK" dirty="0">
              <a:latin typeface="+mn-ea"/>
            </a:endParaRPr>
          </a:p>
          <a:p>
            <a:endParaRPr lang="en-US" altLang="zh-HK" dirty="0">
              <a:latin typeface="+mn-ea"/>
            </a:endParaRPr>
          </a:p>
          <a:p>
            <a:pPr marL="0" indent="0">
              <a:buNone/>
            </a:pPr>
            <a:r>
              <a:rPr lang="zh-TW" altLang="en-US" b="1" dirty="0">
                <a:latin typeface="+mn-ea"/>
              </a:rPr>
              <a:t>進一步反思</a:t>
            </a:r>
            <a:r>
              <a:rPr lang="en-US" altLang="zh-TW" b="1" dirty="0">
                <a:latin typeface="+mn-ea"/>
              </a:rPr>
              <a:t>﹕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TW" dirty="0">
                <a:latin typeface="+mn-ea"/>
              </a:rPr>
              <a:t> </a:t>
            </a:r>
            <a:r>
              <a:rPr lang="zh-TW" altLang="en-US" dirty="0">
                <a:latin typeface="+mn-ea"/>
              </a:rPr>
              <a:t>為何他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en-US" dirty="0">
                <a:latin typeface="+mn-ea"/>
              </a:rPr>
              <a:t>們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en-US" dirty="0">
                <a:latin typeface="+mn-ea"/>
              </a:rPr>
              <a:t>要製造這些訊息？</a:t>
            </a:r>
            <a:endParaRPr lang="en-US" altLang="zh-TW" dirty="0">
              <a:latin typeface="+mn-ea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TW" dirty="0">
                <a:latin typeface="+mn-ea"/>
              </a:rPr>
              <a:t> </a:t>
            </a:r>
            <a:r>
              <a:rPr lang="zh-TW" altLang="en-US" dirty="0">
                <a:latin typeface="+mn-ea"/>
              </a:rPr>
              <a:t>他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en-US" dirty="0">
                <a:latin typeface="+mn-ea"/>
              </a:rPr>
              <a:t>們</a:t>
            </a:r>
            <a:r>
              <a:rPr lang="en-US" altLang="zh-TW" dirty="0">
                <a:latin typeface="+mn-ea"/>
              </a:rPr>
              <a:t>) </a:t>
            </a:r>
            <a:r>
              <a:rPr lang="zh-TW" altLang="en-US" dirty="0">
                <a:latin typeface="+mn-ea"/>
              </a:rPr>
              <a:t>會是哪些人？有何背景？</a:t>
            </a:r>
            <a:endParaRPr lang="en-US" altLang="zh-TW" dirty="0">
              <a:latin typeface="+mn-ea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TW" dirty="0">
                <a:latin typeface="+mn-ea"/>
              </a:rPr>
              <a:t> </a:t>
            </a:r>
            <a:r>
              <a:rPr lang="zh-TW" altLang="en-US" dirty="0">
                <a:latin typeface="+mn-ea"/>
              </a:rPr>
              <a:t>若他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en-US" dirty="0">
                <a:latin typeface="+mn-ea"/>
              </a:rPr>
              <a:t>們</a:t>
            </a:r>
            <a:r>
              <a:rPr lang="en-US" altLang="zh-TW" dirty="0">
                <a:latin typeface="+mn-ea"/>
              </a:rPr>
              <a:t>) </a:t>
            </a:r>
            <a:r>
              <a:rPr lang="zh-TW" altLang="en-US" dirty="0">
                <a:latin typeface="+mn-ea"/>
              </a:rPr>
              <a:t>所製造的訊息廣被人們相信，會為這些訊息製造者帶來哪些好處</a:t>
            </a:r>
            <a:r>
              <a:rPr lang="en-US" altLang="zh-TW" dirty="0">
                <a:latin typeface="+mn-ea"/>
              </a:rPr>
              <a:t>/</a:t>
            </a:r>
            <a:r>
              <a:rPr lang="zh-TW" altLang="en-US" dirty="0">
                <a:latin typeface="+mn-ea"/>
              </a:rPr>
              <a:t>壞處，對社會造成什麼影響？</a:t>
            </a:r>
            <a:endParaRPr lang="en-US" altLang="zh-TW" dirty="0">
              <a:latin typeface="+mn-ea"/>
            </a:endParaRPr>
          </a:p>
        </p:txBody>
      </p:sp>
      <p:pic>
        <p:nvPicPr>
          <p:cNvPr id="5" name="Graphic 4" descr="Research">
            <a:extLst>
              <a:ext uri="{FF2B5EF4-FFF2-40B4-BE49-F238E27FC236}">
                <a16:creationId xmlns:a16="http://schemas.microsoft.com/office/drawing/2014/main" id="{A7B295E6-A191-41EA-A576-B62C6B5DB6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557366" y="2292016"/>
            <a:ext cx="2273968" cy="227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EE69E-42D8-4BD0-B38E-F0B1182D2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896" y="470175"/>
            <a:ext cx="7929471" cy="1492132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latin typeface="+mn-ea"/>
                <a:ea typeface="+mn-ea"/>
              </a:rPr>
              <a:t>問題</a:t>
            </a:r>
            <a:r>
              <a:rPr lang="en-US" altLang="zh-TW" b="1" dirty="0">
                <a:latin typeface="+mn-ea"/>
                <a:ea typeface="+mn-ea"/>
              </a:rPr>
              <a:t>2﹕</a:t>
            </a:r>
            <a:r>
              <a:rPr lang="zh-TW" altLang="en-US" b="1" dirty="0">
                <a:latin typeface="+mn-ea"/>
                <a:ea typeface="+mn-ea"/>
              </a:rPr>
              <a:t>是誰將訊息轉發給我？</a:t>
            </a:r>
            <a:r>
              <a:rPr lang="en-US" altLang="zh-TW" b="1" dirty="0">
                <a:latin typeface="+mn-ea"/>
                <a:ea typeface="+mn-ea"/>
              </a:rPr>
              <a:t/>
            </a:r>
            <a:br>
              <a:rPr lang="en-US" altLang="zh-TW" b="1" dirty="0">
                <a:latin typeface="+mn-ea"/>
                <a:ea typeface="+mn-ea"/>
              </a:rPr>
            </a:br>
            <a:endParaRPr lang="zh-HK" alt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BFF51-2AD0-4F8B-AB8C-C10D89946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6" y="1632204"/>
            <a:ext cx="7929471" cy="5566882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0070C0"/>
                </a:solidFill>
                <a:latin typeface="+mn-ea"/>
              </a:rPr>
              <a:t>轉發此訊息的人可能是你的家人、朋友、甚至是長輩，他們可能是出自關心和愛護轉發相關資訊，但這不代表他們所提供的訊息必定正確。</a:t>
            </a:r>
            <a:endParaRPr lang="en-US" altLang="zh-TW" dirty="0">
              <a:solidFill>
                <a:srgbClr val="0070C0"/>
              </a:solidFill>
              <a:latin typeface="+mn-ea"/>
            </a:endParaRPr>
          </a:p>
          <a:p>
            <a:endParaRPr lang="en-US" altLang="zh-TW" dirty="0">
              <a:solidFill>
                <a:srgbClr val="0070C0"/>
              </a:solidFill>
              <a:latin typeface="+mn-ea"/>
            </a:endParaRPr>
          </a:p>
          <a:p>
            <a:r>
              <a:rPr lang="zh-TW" altLang="en-US" dirty="0">
                <a:solidFill>
                  <a:srgbClr val="0070C0"/>
                </a:solidFill>
                <a:latin typeface="+mn-ea"/>
              </a:rPr>
              <a:t>我們反而要明辨訊息內容的真偽，並及時向他們作出糾正，並不應將存疑和錯誤的資料轉發開去，才是負責任的表現。</a:t>
            </a:r>
            <a:endParaRPr lang="en-US" altLang="zh-TW" dirty="0">
              <a:solidFill>
                <a:srgbClr val="0070C0"/>
              </a:solidFill>
              <a:latin typeface="+mn-ea"/>
            </a:endParaRPr>
          </a:p>
          <a:p>
            <a:endParaRPr lang="en-US" altLang="zh-TW" dirty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chemeClr val="tx1"/>
                </a:solidFill>
                <a:latin typeface="+mn-ea"/>
              </a:rPr>
              <a:t>進一步反思</a:t>
            </a:r>
            <a:r>
              <a:rPr lang="en-US" altLang="zh-TW" b="1" dirty="0">
                <a:solidFill>
                  <a:schemeClr val="tx1"/>
                </a:solidFill>
                <a:latin typeface="+mn-ea"/>
              </a:rPr>
              <a:t>﹕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dirty="0">
                <a:latin typeface="+mn-ea"/>
              </a:rPr>
              <a:t> 為何他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en-US" dirty="0">
                <a:latin typeface="+mn-ea"/>
              </a:rPr>
              <a:t>們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en-US" dirty="0">
                <a:latin typeface="+mn-ea"/>
              </a:rPr>
              <a:t>要轉發這些訊息？</a:t>
            </a:r>
            <a:endParaRPr lang="en-US" altLang="zh-TW" dirty="0">
              <a:latin typeface="+mn-ea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TW" dirty="0">
                <a:latin typeface="+mn-ea"/>
              </a:rPr>
              <a:t> </a:t>
            </a:r>
            <a:r>
              <a:rPr lang="zh-TW" altLang="en-US" dirty="0">
                <a:latin typeface="+mn-ea"/>
              </a:rPr>
              <a:t>他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en-US" dirty="0">
                <a:latin typeface="+mn-ea"/>
              </a:rPr>
              <a:t>們</a:t>
            </a:r>
            <a:r>
              <a:rPr lang="en-US" altLang="zh-TW" dirty="0">
                <a:latin typeface="+mn-ea"/>
              </a:rPr>
              <a:t>) </a:t>
            </a:r>
            <a:r>
              <a:rPr lang="zh-TW" altLang="en-US" dirty="0">
                <a:latin typeface="+mn-ea"/>
              </a:rPr>
              <a:t>曾否查證訊息內容的真偽才轉發給我？</a:t>
            </a:r>
            <a:endParaRPr lang="en-US" altLang="zh-TW" dirty="0">
              <a:latin typeface="+mn-ea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TW" dirty="0">
                <a:latin typeface="+mn-ea"/>
              </a:rPr>
              <a:t> </a:t>
            </a:r>
            <a:r>
              <a:rPr lang="zh-TW" altLang="en-US" dirty="0">
                <a:latin typeface="+mn-ea"/>
              </a:rPr>
              <a:t>如果我不認同他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en-US" dirty="0">
                <a:latin typeface="+mn-ea"/>
              </a:rPr>
              <a:t>們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en-US" dirty="0">
                <a:latin typeface="+mn-ea"/>
              </a:rPr>
              <a:t>所轉發給我的內容，我應該如何糾正他們？</a:t>
            </a:r>
            <a:endParaRPr lang="en-US" altLang="zh-TW" dirty="0">
              <a:latin typeface="+mn-ea"/>
            </a:endParaRPr>
          </a:p>
          <a:p>
            <a:pPr>
              <a:buFont typeface="Wingdings" panose="05000000000000000000" pitchFamily="2" charset="2"/>
              <a:buChar char="u"/>
            </a:pPr>
            <a:endParaRPr lang="en-US" altLang="zh-TW" dirty="0">
              <a:solidFill>
                <a:srgbClr val="0070C0"/>
              </a:solidFill>
              <a:latin typeface="+mn-ea"/>
            </a:endParaRPr>
          </a:p>
          <a:p>
            <a:endParaRPr lang="zh-HK" altLang="en-US" dirty="0">
              <a:latin typeface="+mn-ea"/>
            </a:endParaRPr>
          </a:p>
        </p:txBody>
      </p:sp>
      <p:pic>
        <p:nvPicPr>
          <p:cNvPr id="5" name="Graphic 4" descr="Speaker Phone">
            <a:extLst>
              <a:ext uri="{FF2B5EF4-FFF2-40B4-BE49-F238E27FC236}">
                <a16:creationId xmlns:a16="http://schemas.microsoft.com/office/drawing/2014/main" id="{9C6730BF-57B6-49AE-AFB9-B19149D264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576231" y="3947837"/>
            <a:ext cx="1693922" cy="1693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00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85B30-77EC-433C-A78A-BC1409927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>
                <a:latin typeface="+mn-ea"/>
                <a:ea typeface="+mn-ea"/>
              </a:rPr>
              <a:t>問題</a:t>
            </a:r>
            <a:r>
              <a:rPr lang="en-US" altLang="zh-TW" b="1" dirty="0">
                <a:latin typeface="+mn-ea"/>
                <a:ea typeface="+mn-ea"/>
              </a:rPr>
              <a:t>3﹕</a:t>
            </a:r>
            <a:r>
              <a:rPr lang="zh-TW" altLang="en-US" b="1" dirty="0">
                <a:latin typeface="+mn-ea"/>
                <a:ea typeface="+mn-ea"/>
              </a:rPr>
              <a:t>收到訊息後，我應如何應對？</a:t>
            </a:r>
            <a:r>
              <a:rPr lang="en-US" altLang="zh-TW" b="1" dirty="0">
                <a:latin typeface="+mn-ea"/>
                <a:ea typeface="+mn-ea"/>
              </a:rPr>
              <a:t/>
            </a:r>
            <a:br>
              <a:rPr lang="en-US" altLang="zh-TW" b="1" dirty="0">
                <a:latin typeface="+mn-ea"/>
                <a:ea typeface="+mn-ea"/>
              </a:rPr>
            </a:br>
            <a:endParaRPr lang="zh-HK" altLang="en-US" b="1" dirty="0">
              <a:latin typeface="+mn-ea"/>
              <a:ea typeface="+mn-ea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13A957-0DC3-45CD-AE55-AF988D6CA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0669" y="3022993"/>
            <a:ext cx="2583898" cy="34526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F07CD-3A1E-464A-9D1A-D128A68C1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2324746"/>
            <a:ext cx="5880496" cy="3921071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0070C0"/>
                </a:solidFill>
                <a:latin typeface="+mn-ea"/>
              </a:rPr>
              <a:t>當我們收到任何轉發的訊息時，都應該先</a:t>
            </a:r>
            <a:r>
              <a:rPr lang="zh-TW" altLang="en-US" sz="3200" b="1" dirty="0">
                <a:solidFill>
                  <a:srgbClr val="0070C0"/>
                </a:solidFill>
                <a:latin typeface="+mn-ea"/>
              </a:rPr>
              <a:t>「停一停，諗一諗」</a:t>
            </a:r>
            <a:r>
              <a:rPr lang="zh-TW" altLang="en-US" sz="3200" dirty="0">
                <a:solidFill>
                  <a:srgbClr val="0070C0"/>
                </a:solidFill>
                <a:latin typeface="+mn-ea"/>
              </a:rPr>
              <a:t>，不應急於將收到的訊息轉發，反而應找出內容的重點，加以分析，逐項引證，以找出其不合情理和邏輯的地方，發揮尊重證據及明辨性思維。</a:t>
            </a:r>
            <a:endParaRPr lang="en-US" altLang="zh-TW" sz="3200" dirty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endParaRPr lang="en-US" altLang="zh-HK" dirty="0">
              <a:latin typeface="+mn-ea"/>
            </a:endParaRPr>
          </a:p>
        </p:txBody>
      </p:sp>
      <p:pic>
        <p:nvPicPr>
          <p:cNvPr id="5" name="Graphic 4" descr="Users">
            <a:extLst>
              <a:ext uri="{FF2B5EF4-FFF2-40B4-BE49-F238E27FC236}">
                <a16:creationId xmlns:a16="http://schemas.microsoft.com/office/drawing/2014/main" id="{553B5FDF-D1B6-4729-BDBB-B9BDB435AC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963122" y="863742"/>
            <a:ext cx="1585013" cy="158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28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1357</Words>
  <Application>Microsoft Office PowerPoint</Application>
  <PresentationFormat>如螢幕大小 (4:3)</PresentationFormat>
  <Paragraphs>112</Paragraphs>
  <Slides>14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Arial</vt:lpstr>
      <vt:lpstr>Calibri</vt:lpstr>
      <vt:lpstr>Gill Sans MT</vt:lpstr>
      <vt:lpstr>Impact</vt:lpstr>
      <vt:lpstr>Wingdings</vt:lpstr>
      <vt:lpstr>Badge</vt:lpstr>
      <vt:lpstr>高中通識教育科 X  資訊素養  「學生篇」   2019冠狀病毒病(COVID-19)﹕  「做個資訊達人！」</vt:lpstr>
      <vt:lpstr>前言 疫情來了. . .但千萬別慌張!   </vt:lpstr>
      <vt:lpstr>你/妳們曾經與朋友有上述的對話嗎？</vt:lpstr>
      <vt:lpstr>根據上述的對話，你/妳認為有哪些值得注意的地方？</vt:lpstr>
      <vt:lpstr>真相是. . .</vt:lpstr>
      <vt:lpstr>我可以如何分析資訊的真偽呢？</vt:lpstr>
      <vt:lpstr>問題1﹕誰是訊息的製造者？      </vt:lpstr>
      <vt:lpstr>問題2﹕是誰將訊息轉發給我？ </vt:lpstr>
      <vt:lpstr>問題3﹕收到訊息後，我應如何應對？ </vt:lpstr>
      <vt:lpstr>問題4﹕訊息中包括哪些內容，而我可以從哪裡了解內容的真偽？   </vt:lpstr>
      <vt:lpstr>問題5﹕假如我將沒有查證的訊息轉發，會造成哪些後果？ </vt:lpstr>
      <vt:lpstr>假如你/妳再次收到這類訊息，應如何回應？ [試默想你/妳的答案] </vt:lpstr>
      <vt:lpstr>假如你/妳再次收到這類訊息，應如何回應？ [建議答案] </vt:lpstr>
      <vt:lpstr>總結﹕ 同心抗疫，你我有責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通識教育科  X  媒體資訊素養   「學生篇」   新型冠狀病毒﹕ 求真不求人</dc:title>
  <dc:creator>BERNICE CHIU</dc:creator>
  <cp:lastModifiedBy>CHIU, Wing-yin</cp:lastModifiedBy>
  <cp:revision>30</cp:revision>
  <dcterms:created xsi:type="dcterms:W3CDTF">2020-02-08T15:33:09Z</dcterms:created>
  <dcterms:modified xsi:type="dcterms:W3CDTF">2020-02-24T02:52:04Z</dcterms:modified>
</cp:coreProperties>
</file>